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howSpecialPlsOnTitleSld="0" embedTrueTypeFonts="1">
  <p:sldMasterIdLst>
    <p:sldMasterId id="2147483671" r:id="rId16"/>
  </p:sldMasterIdLst>
  <p:notesMasterIdLst>
    <p:notesMasterId r:id="rId20"/>
  </p:notesMasterIdLst>
  <p:handoutMasterIdLst>
    <p:handoutMasterId r:id="rId18"/>
  </p:handoutMasterIdLst>
  <p:sldIdLst>
    <p:sldId id="256" r:id="rId22"/>
    <p:sldId id="259" r:id="rId23"/>
    <p:sldId id="257" r:id="rId24"/>
    <p:sldId id="258" r:id="rId25"/>
    <p:sldId id="260" r:id="rId26"/>
    <p:sldId id="272" r:id="rId27"/>
    <p:sldId id="269" r:id="rId28"/>
    <p:sldId id="261" r:id="rId29"/>
    <p:sldId id="262" r:id="rId30"/>
    <p:sldId id="270" r:id="rId31"/>
    <p:sldId id="264" r:id="rId32"/>
    <p:sldId id="265" r:id="rId33"/>
    <p:sldId id="266" r:id="rId34"/>
    <p:sldId id="267" r:id="rId35"/>
    <p:sldId id="273" r:id="rId36"/>
    <p:sldId id="268" r:id="rId37"/>
    <p:sldId id="27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  <p:embeddedFontLst>
    <p:embeddedFont>
      <p:font typeface="맑은 고딕" panose="020B0503020000020004" pitchFamily="50" charset="-127">
        <p:regular r:id="rId1"/>
        <p:bold r:id="rId3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F5597"/>
    <a:srgbClr val="A3A4A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2.fntdata"></Relationship><Relationship Id="rId16" Type="http://schemas.openxmlformats.org/officeDocument/2006/relationships/slideMaster" Target="slideMasters/slideMaster1.xml"></Relationship><Relationship Id="rId17" Type="http://schemas.openxmlformats.org/officeDocument/2006/relationships/theme" Target="theme/theme1.xml"></Relationship><Relationship Id="rId18" Type="http://schemas.openxmlformats.org/officeDocument/2006/relationships/handoutMaster" Target="handoutMasters/handoutMaster1.xml"></Relationship><Relationship Id="rId20" Type="http://schemas.openxmlformats.org/officeDocument/2006/relationships/notesMaster" Target="notesMasters/notesMaster1.xml"></Relationship><Relationship Id="rId22" Type="http://schemas.openxmlformats.org/officeDocument/2006/relationships/slide" Target="slides/slide1.xml"></Relationship><Relationship Id="rId23" Type="http://schemas.openxmlformats.org/officeDocument/2006/relationships/slide" Target="slides/slide2.xml"></Relationship><Relationship Id="rId24" Type="http://schemas.openxmlformats.org/officeDocument/2006/relationships/slide" Target="slides/slide3.xml"></Relationship><Relationship Id="rId25" Type="http://schemas.openxmlformats.org/officeDocument/2006/relationships/slide" Target="slides/slide4.xml"></Relationship><Relationship Id="rId26" Type="http://schemas.openxmlformats.org/officeDocument/2006/relationships/slide" Target="slides/slide5.xml"></Relationship><Relationship Id="rId27" Type="http://schemas.openxmlformats.org/officeDocument/2006/relationships/slide" Target="slides/slide6.xml"></Relationship><Relationship Id="rId28" Type="http://schemas.openxmlformats.org/officeDocument/2006/relationships/slide" Target="slides/slide7.xml"></Relationship><Relationship Id="rId29" Type="http://schemas.openxmlformats.org/officeDocument/2006/relationships/slide" Target="slides/slide8.xml"></Relationship><Relationship Id="rId30" Type="http://schemas.openxmlformats.org/officeDocument/2006/relationships/slide" Target="slides/slide9.xml"></Relationship><Relationship Id="rId31" Type="http://schemas.openxmlformats.org/officeDocument/2006/relationships/slide" Target="slides/slide10.xml"></Relationship><Relationship Id="rId32" Type="http://schemas.openxmlformats.org/officeDocument/2006/relationships/slide" Target="slides/slide11.xml"></Relationship><Relationship Id="rId33" Type="http://schemas.openxmlformats.org/officeDocument/2006/relationships/slide" Target="slides/slide12.xml"></Relationship><Relationship Id="rId34" Type="http://schemas.openxmlformats.org/officeDocument/2006/relationships/slide" Target="slides/slide13.xml"></Relationship><Relationship Id="rId35" Type="http://schemas.openxmlformats.org/officeDocument/2006/relationships/slide" Target="slides/slide14.xml"></Relationship><Relationship Id="rId36" Type="http://schemas.openxmlformats.org/officeDocument/2006/relationships/slide" Target="slides/slide15.xml"></Relationship><Relationship Id="rId37" Type="http://schemas.openxmlformats.org/officeDocument/2006/relationships/slide" Target="slides/slide16.xml"></Relationship><Relationship Id="rId38" Type="http://schemas.openxmlformats.org/officeDocument/2006/relationships/slide" Target="slides/slide17.xml"></Relationship><Relationship Id="rId39" Type="http://schemas.openxmlformats.org/officeDocument/2006/relationships/viewProps" Target="viewProps.xml"></Relationship><Relationship Id="rId40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1.xml.rels><?xml version="1.0" encoding="UTF-8"?>
<Relationships xmlns="http://schemas.openxmlformats.org/package/2006/relationships"><Relationship Id="rId4" Type="http://schemas.openxmlformats.org/officeDocument/2006/relationships/image" Target="../media/fImage71069845841.png"></Relationship><Relationship Id="rId5" Type="http://schemas.openxmlformats.org/officeDocument/2006/relationships/image" Target="../media/fImage2134094598467.png"></Relationship><Relationship Id="rId6" Type="http://schemas.openxmlformats.org/officeDocument/2006/relationships/slideLayout" Target="../slideLayouts/slideLayout3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20.png"></Relationship><Relationship Id="rId4" Type="http://schemas.openxmlformats.org/officeDocument/2006/relationships/image" Target="../media/fImage1059454616334.png"></Relationship><Relationship Id="rId5" Type="http://schemas.openxmlformats.org/officeDocument/2006/relationships/image" Target="../media/fImage1129664606500.png"></Relationship><Relationship Id="rId6" Type="http://schemas.openxmlformats.org/officeDocument/2006/relationships/slideLayout" Target="../slideLayouts/slideLayout3.xml"></Relationship></Relationships>
</file>

<file path=ppt/slides/_rels/slide13.xml.rels><?xml version="1.0" encoding="UTF-8"?>
<Relationships xmlns="http://schemas.openxmlformats.org/package/2006/relationships"><Relationship Id="rId4" Type="http://schemas.openxmlformats.org/officeDocument/2006/relationships/image" Target="../media/fImage1802574649169.png"></Relationship><Relationship Id="rId5" Type="http://schemas.openxmlformats.org/officeDocument/2006/relationships/image" Target="../media/fImage1291064635724.png"></Relationship><Relationship Id="rId6" Type="http://schemas.openxmlformats.org/officeDocument/2006/relationships/slideLayout" Target="../slideLayouts/slideLayout3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7" Type="http://schemas.openxmlformats.org/officeDocument/2006/relationships/image" Target="../media/image29.png"></Relationship><Relationship Id="rId2" Type="http://schemas.openxmlformats.org/officeDocument/2006/relationships/image" Target="../media/image24.png"></Relationship><Relationship Id="rId6" Type="http://schemas.openxmlformats.org/officeDocument/2006/relationships/image" Target="../media/image28.png"></Relationship><Relationship Id="rId5" Type="http://schemas.openxmlformats.org/officeDocument/2006/relationships/image" Target="../media/image27.png"></Relationship><Relationship Id="rId4" Type="http://schemas.openxmlformats.org/officeDocument/2006/relationships/image" Target="../media/image26.png"></Relationship><Relationship Id="rId10" Type="http://schemas.openxmlformats.org/officeDocument/2006/relationships/image" Target="../media/fImage1901574701478.png"></Relationship><Relationship Id="rId11" Type="http://schemas.openxmlformats.org/officeDocument/2006/relationships/image" Target="../media/fImage1944414699358.png"></Relationship><Relationship Id="rId12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3" Type="http://schemas.openxmlformats.org/officeDocument/2006/relationships/image" Target="../media/image25.png"></Relationship><Relationship Id="rId7" Type="http://schemas.openxmlformats.org/officeDocument/2006/relationships/image" Target="../media/image29.png"></Relationship><Relationship Id="rId2" Type="http://schemas.openxmlformats.org/officeDocument/2006/relationships/image" Target="../media/image24.png"></Relationship><Relationship Id="rId6" Type="http://schemas.openxmlformats.org/officeDocument/2006/relationships/image" Target="../media/image28.png"></Relationship><Relationship Id="rId5" Type="http://schemas.openxmlformats.org/officeDocument/2006/relationships/image" Target="../media/image27.png"></Relationship><Relationship Id="rId4" Type="http://schemas.openxmlformats.org/officeDocument/2006/relationships/image" Target="../media/image26.png"></Relationship><Relationship Id="rId10" Type="http://schemas.openxmlformats.org/officeDocument/2006/relationships/image" Target="../media/fImage1508444716962.png"></Relationship><Relationship Id="rId11" Type="http://schemas.openxmlformats.org/officeDocument/2006/relationships/image" Target="../media/fImage1474824724464.png"></Relationship><Relationship Id="rId12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image" Target="../media/fImage2164874795705.png"></Relationship><Relationship Id="rId2" Type="http://schemas.openxmlformats.org/officeDocument/2006/relationships/image" Target="../media/fImage2042184768145.png"></Relationship><Relationship Id="rId3" Type="http://schemas.openxmlformats.org/officeDocument/2006/relationships/slideLayout" Target="../slideLayouts/slideLayout3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2.pn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8" Type="http://schemas.openxmlformats.org/officeDocument/2006/relationships/image" Target="../media/image9.png"></Relationship><Relationship Id="rId3" Type="http://schemas.openxmlformats.org/officeDocument/2006/relationships/image" Target="../media/image4.png"></Relationship><Relationship Id="rId7" Type="http://schemas.openxmlformats.org/officeDocument/2006/relationships/image" Target="../media/image8.png"></Relationship><Relationship Id="rId12" Type="http://schemas.openxmlformats.org/officeDocument/2006/relationships/image" Target="../media/image13.png"></Relationship><Relationship Id="rId2" Type="http://schemas.openxmlformats.org/officeDocument/2006/relationships/image" Target="../media/image3.png"></Relationship><Relationship Id="rId6" Type="http://schemas.openxmlformats.org/officeDocument/2006/relationships/image" Target="../media/image7.png"></Relationship><Relationship Id="rId11" Type="http://schemas.openxmlformats.org/officeDocument/2006/relationships/image" Target="../media/image12.png"></Relationship><Relationship Id="rId5" Type="http://schemas.openxmlformats.org/officeDocument/2006/relationships/image" Target="../media/image6.png"></Relationship><Relationship Id="rId10" Type="http://schemas.openxmlformats.org/officeDocument/2006/relationships/image" Target="../media/image11.png"></Relationship><Relationship Id="rId4" Type="http://schemas.openxmlformats.org/officeDocument/2006/relationships/image" Target="../media/image5.png"></Relationship><Relationship Id="rId9" Type="http://schemas.openxmlformats.org/officeDocument/2006/relationships/image" Target="../media/image10.png"></Relationship><Relationship Id="rId13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2" Type="http://schemas.openxmlformats.org/officeDocument/2006/relationships/image" Target="../media/image14.png"></Relationship><Relationship Id="rId5" Type="http://schemas.openxmlformats.org/officeDocument/2006/relationships/image" Target="../media/image17.png"></Relationship><Relationship Id="rId4" Type="http://schemas.openxmlformats.org/officeDocument/2006/relationships/image" Target="../media/image16.png"></Relationship><Relationship Id="rId6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FFACA4-218A-4CD2-AB0D-86D5DBDE64F4}"/>
              </a:ext>
            </a:extLst>
          </p:cNvPr>
          <p:cNvSpPr txBox="1"/>
          <p:nvPr/>
        </p:nvSpPr>
        <p:spPr>
          <a:xfrm>
            <a:off x="1065530" y="1275080"/>
            <a:ext cx="4807585" cy="175323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A</a:t>
            </a:r>
            <a:r>
              <a:rPr lang="en-US" altLang="ko-KR" sz="5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nt </a:t>
            </a:r>
            <a:r>
              <a:rPr lang="en-US" altLang="ko-KR" sz="54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P</a:t>
            </a:r>
            <a:r>
              <a:rPr lang="en-US" altLang="ko-KR" sz="5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eople</a:t>
            </a:r>
            <a:r>
              <a:rPr lang="ko-KR" altLang="en-US" sz="5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en-US" altLang="ko-KR" sz="54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M</a:t>
            </a:r>
            <a:r>
              <a:rPr lang="en-US" altLang="ko-KR" sz="5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anagement</a:t>
            </a:r>
            <a:endParaRPr lang="ko-KR" altLang="en-US" sz="54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CD4D3-69A0-4828-B2AE-57F3F29E79F1}"/>
              </a:ext>
            </a:extLst>
          </p:cNvPr>
          <p:cNvSpPr txBox="1"/>
          <p:nvPr/>
        </p:nvSpPr>
        <p:spPr>
          <a:xfrm>
            <a:off x="1065530" y="864235"/>
            <a:ext cx="2938145" cy="3994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한글누리" charset="0"/>
                <a:ea typeface="한글누리" charset="0"/>
              </a:rPr>
              <a:t>Spring MVC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한글누리" charset="0"/>
                <a:ea typeface="한글누리" charset="0"/>
              </a:rPr>
              <a:t>프로젝트</a:t>
            </a:r>
            <a:endParaRPr lang="ko-KR" altLang="en-US" sz="2000" b="1">
              <a:solidFill>
                <a:schemeClr val="bg1">
                  <a:lumMod val="95000"/>
                </a:schemeClr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7945C-CDAC-432D-ACD2-AA4D479A50E4}"/>
              </a:ext>
            </a:extLst>
          </p:cNvPr>
          <p:cNvSpPr txBox="1"/>
          <p:nvPr/>
        </p:nvSpPr>
        <p:spPr>
          <a:xfrm>
            <a:off x="8766175" y="5380990"/>
            <a:ext cx="3089275" cy="11995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</a:t>
            </a:r>
            <a:r>
              <a:rPr lang="ko-KR" altLang="en-US" sz="18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18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팀원</a:t>
            </a:r>
            <a:endParaRPr lang="ko-KR" altLang="en-US" sz="18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권오인</a:t>
            </a:r>
            <a:r>
              <a:rPr lang="en-US" altLang="ko-KR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, </a:t>
            </a:r>
            <a:r>
              <a:rPr lang="ko-KR" altLang="en-US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권종환</a:t>
            </a:r>
            <a:r>
              <a:rPr lang="en-US" altLang="ko-KR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, </a:t>
            </a:r>
            <a:r>
              <a:rPr lang="ko-KR" altLang="en-US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김성현</a:t>
            </a:r>
            <a:r>
              <a:rPr lang="en-US" altLang="ko-KR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, </a:t>
            </a:r>
            <a:r>
              <a:rPr lang="ko-KR" altLang="en-US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은정우</a:t>
            </a:r>
            <a:endParaRPr lang="ko-KR" altLang="en-US" sz="1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  <a:endParaRPr lang="ko-KR" altLang="en-US" sz="40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 프로젝트 개요</a:t>
            </a:r>
            <a:endParaRPr lang="ko-KR" altLang="en-US" sz="3200">
              <a:solidFill>
                <a:schemeClr val="bg1">
                  <a:alpha val="40035"/>
                </a:schemeClr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15" y="4159250"/>
            <a:ext cx="667829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</a:t>
            </a:r>
            <a:endParaRPr lang="ko-KR" altLang="en-US" sz="44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40" y="5603240"/>
            <a:ext cx="436753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상세 기능 </a:t>
            </a:r>
            <a:endParaRPr lang="ko-KR" altLang="en-US" sz="3200">
              <a:solidFill>
                <a:schemeClr val="bg1">
                  <a:alpha val="40035"/>
                </a:schemeClr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40" y="2718435"/>
            <a:ext cx="589788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및 일정</a:t>
            </a:r>
            <a:endParaRPr lang="ko-KR" altLang="en-US" sz="3200">
              <a:solidFill>
                <a:schemeClr val="bg1">
                  <a:alpha val="40035"/>
                </a:schemeClr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/Users/714-1/AppData/Roaming/PolarisOffice/ETemp/8548_6612952/fImage710698458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30"/>
          <a:stretch>
            <a:fillRect/>
          </a:stretch>
        </p:blipFill>
        <p:spPr>
          <a:xfrm rot="0">
            <a:off x="494029" y="1123950"/>
            <a:ext cx="5424805" cy="2948305"/>
          </a:xfrm>
          <a:prstGeom prst="rect"/>
          <a:noFill/>
        </p:spPr>
      </p:pic>
      <p:pic>
        <p:nvPicPr>
          <p:cNvPr id="12" name="그림 11" descr="C:/Users/714-1/AppData/Roaming/PolarisOffice/ETemp/8548_6612952/fImage213409459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"/>
          <a:stretch>
            <a:fillRect/>
          </a:stretch>
        </p:blipFill>
        <p:spPr>
          <a:xfrm rot="0">
            <a:off x="2124710" y="2789555"/>
            <a:ext cx="6146800" cy="3354705"/>
          </a:xfrm>
          <a:prstGeom prst="rect"/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7287895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Home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11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B747E-8B6C-49D3-A354-AC31A359C1F7}"/>
              </a:ext>
            </a:extLst>
          </p:cNvPr>
          <p:cNvSpPr txBox="1"/>
          <p:nvPr/>
        </p:nvSpPr>
        <p:spPr>
          <a:xfrm>
            <a:off x="8582025" y="1099185"/>
            <a:ext cx="3104515" cy="489585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HOME </a:t>
            </a:r>
            <a:endParaRPr lang="ko-KR" altLang="en-US" sz="24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한글누리" charset="0"/>
                <a:ea typeface="한글누리" charset="0"/>
              </a:rPr>
              <a:t>특징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로그인을 하지 않을 경우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메인 화면에 공지사항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자유게시판만 표현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로그인을 할 경우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사용자의 직책에 따른 화면 분류 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en-US" altLang="ko-KR" sz="1600">
                <a:latin typeface="한글누리" charset="0"/>
                <a:ea typeface="한글누리" charset="0"/>
              </a:rPr>
              <a:t>HOME </a:t>
            </a:r>
            <a:r>
              <a:rPr lang="ko-KR" altLang="en-US" sz="1600">
                <a:latin typeface="한글누리" charset="0"/>
                <a:ea typeface="한글누리" charset="0"/>
              </a:rPr>
              <a:t>화면에서는 공지사항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자유게시판의 최근 </a:t>
            </a:r>
            <a:r>
              <a:rPr lang="en-US" altLang="ko-KR" sz="1600">
                <a:latin typeface="한글누리" charset="0"/>
                <a:ea typeface="한글누리" charset="0"/>
              </a:rPr>
              <a:t>5</a:t>
            </a:r>
            <a:r>
              <a:rPr lang="ko-KR" altLang="en-US" sz="1600">
                <a:latin typeface="한글누리" charset="0"/>
                <a:ea typeface="한글누리" charset="0"/>
              </a:rPr>
              <a:t>개의 게시물을 볼 수 있음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사용자 로그인 시 근무관련 정보 및 할 일 리스트를 확인 가능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0E2E9E8-FB4C-448C-9FCC-211C360D8E6F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2E8D4BC-9070-4FF5-A135-D36AAA3C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" y="1087755"/>
            <a:ext cx="5158105" cy="2794000"/>
          </a:xfrm>
          <a:prstGeom prst="rect">
            <a:avLst/>
          </a:prstGeom>
        </p:spPr>
      </p:pic>
      <p:pic>
        <p:nvPicPr>
          <p:cNvPr id="13" name="그림 12" descr="C:/Users/714-1/AppData/Roaming/PolarisOffice/ETemp/8548_6612952/fImage105945461633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"/>
          <a:stretch>
            <a:fillRect/>
          </a:stretch>
        </p:blipFill>
        <p:spPr>
          <a:xfrm rot="0">
            <a:off x="476250" y="1085850"/>
            <a:ext cx="5152390" cy="2796540"/>
          </a:xfrm>
          <a:prstGeom prst="rect"/>
          <a:noFill/>
        </p:spPr>
      </p:pic>
      <p:pic>
        <p:nvPicPr>
          <p:cNvPr id="12" name="그림 11" descr="C:/Users/714-1/AppData/Roaming/PolarisOffice/ETemp/8548_6612952/fImage11296646065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5"/>
          <a:stretch>
            <a:fillRect/>
          </a:stretch>
        </p:blipFill>
        <p:spPr>
          <a:xfrm rot="0">
            <a:off x="2355215" y="2832100"/>
            <a:ext cx="5922010" cy="3216910"/>
          </a:xfrm>
          <a:prstGeom prst="rect"/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8407400" cy="10763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로그인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&amp;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회원가입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12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72AEE-0F07-43DE-A398-7F2E0A2C3F2D}"/>
              </a:ext>
            </a:extLst>
          </p:cNvPr>
          <p:cNvSpPr txBox="1"/>
          <p:nvPr/>
        </p:nvSpPr>
        <p:spPr>
          <a:xfrm>
            <a:off x="8582025" y="1099185"/>
            <a:ext cx="3104515" cy="50038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로그인</a:t>
            </a:r>
            <a:r>
              <a:rPr lang="en-US" altLang="ko-KR" sz="2400" b="1">
                <a:latin typeface="한글누리" charset="0"/>
                <a:ea typeface="한글누리" charset="0"/>
              </a:rPr>
              <a:t> &amp; </a:t>
            </a:r>
            <a:r>
              <a:rPr lang="ko-KR" altLang="en-US" sz="2400" b="1">
                <a:latin typeface="한글누리" charset="0"/>
                <a:ea typeface="한글누리" charset="0"/>
              </a:rPr>
              <a:t>회원가입</a:t>
            </a:r>
            <a:r>
              <a:rPr lang="en-US" altLang="ko-KR" sz="2000" b="1">
                <a:latin typeface="한글누리" charset="0"/>
                <a:ea typeface="한글누리" charset="0"/>
              </a:rPr>
              <a:t> </a:t>
            </a:r>
            <a:endParaRPr lang="ko-KR" altLang="en-US" sz="20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atin typeface="한글누리" charset="0"/>
                <a:ea typeface="한글누리" charset="0"/>
              </a:rPr>
              <a:t>특징</a:t>
            </a:r>
            <a:endParaRPr lang="ko-KR" altLang="en-US" sz="16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로그인 시 이메일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비밀번호가 잘못 입력되었을 경우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어느곳에서 입력이 잘못 되었는지 확인 가능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시간이 지나 세션 만료 시 로그인 페이지로 이동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</a:t>
            </a:r>
            <a:r>
              <a:rPr lang="en-US" altLang="ko-KR" sz="1600">
                <a:latin typeface="한글누리" charset="0"/>
                <a:ea typeface="한글누리" charset="0"/>
              </a:rPr>
              <a:t>DB</a:t>
            </a:r>
            <a:r>
              <a:rPr lang="ko-KR" altLang="en-US" sz="1600">
                <a:latin typeface="한글누리" charset="0"/>
                <a:ea typeface="한글누리" charset="0"/>
              </a:rPr>
              <a:t>의 직책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지점 정보를 활용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7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비밀번호는 </a:t>
            </a:r>
            <a:r>
              <a:rPr lang="en-US" altLang="ko-KR" sz="1600">
                <a:latin typeface="한글누리" charset="0"/>
                <a:ea typeface="한글누리" charset="0"/>
              </a:rPr>
              <a:t>Spring Security</a:t>
            </a:r>
            <a:r>
              <a:rPr lang="ko-KR" altLang="en-US" sz="1600">
                <a:latin typeface="한글누리" charset="0"/>
                <a:ea typeface="한글누리" charset="0"/>
              </a:rPr>
              <a:t>를 통해 </a:t>
            </a:r>
            <a:r>
              <a:rPr lang="en-US" altLang="ko-KR" sz="1600">
                <a:latin typeface="한글누리" charset="0"/>
                <a:ea typeface="한글누리" charset="0"/>
              </a:rPr>
              <a:t>BCript </a:t>
            </a:r>
            <a:r>
              <a:rPr lang="ko-KR" altLang="en-US" sz="1600">
                <a:latin typeface="한글누리" charset="0"/>
                <a:ea typeface="한글누리" charset="0"/>
              </a:rPr>
              <a:t>암호화 하여 </a:t>
            </a:r>
            <a:r>
              <a:rPr lang="en-US" altLang="ko-KR" sz="1600">
                <a:latin typeface="한글누리" charset="0"/>
                <a:ea typeface="한글누리" charset="0"/>
              </a:rPr>
              <a:t>DB</a:t>
            </a:r>
            <a:r>
              <a:rPr lang="ko-KR" altLang="en-US" sz="1600">
                <a:latin typeface="한글누리" charset="0"/>
                <a:ea typeface="한글누리" charset="0"/>
              </a:rPr>
              <a:t>에 저장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모든 정보가 입력되었는지 확인창을 띄움 </a:t>
            </a:r>
            <a:endParaRPr lang="ko-KR" altLang="en-US" sz="1600">
              <a:latin typeface="한글누리" charset="0"/>
              <a:ea typeface="한글누리" charset="0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52984B2F-4407-4F1A-8810-D0A3F10EADFF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/Users/714-1/AppData/Roaming/PolarisOffice/ETemp/8548_6612952/fImage180257464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28"/>
          <a:stretch>
            <a:fillRect/>
          </a:stretch>
        </p:blipFill>
        <p:spPr>
          <a:xfrm rot="0">
            <a:off x="492125" y="1103630"/>
            <a:ext cx="5382895" cy="2929890"/>
          </a:xfrm>
          <a:prstGeom prst="rect"/>
          <a:noFill/>
        </p:spPr>
      </p:pic>
      <p:pic>
        <p:nvPicPr>
          <p:cNvPr id="10" name="그림 9" descr="C:/Users/714-1/AppData/Roaming/PolarisOffice/ETemp/8548_6612952/fImage129106463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3"/>
          <a:stretch>
            <a:fillRect/>
          </a:stretch>
        </p:blipFill>
        <p:spPr>
          <a:xfrm rot="0">
            <a:off x="2437130" y="2770505"/>
            <a:ext cx="5723255" cy="3080385"/>
          </a:xfrm>
          <a:prstGeom prst="rect"/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9060815" cy="10763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공지사항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&amp;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자유게시판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13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237D4-A81C-40C2-8DA7-B262E9B58693}"/>
              </a:ext>
            </a:extLst>
          </p:cNvPr>
          <p:cNvSpPr txBox="1"/>
          <p:nvPr/>
        </p:nvSpPr>
        <p:spPr>
          <a:xfrm>
            <a:off x="8582025" y="1099185"/>
            <a:ext cx="3104515" cy="47720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공지사항 </a:t>
            </a:r>
            <a:r>
              <a:rPr lang="en-US" altLang="ko-KR" sz="2400" b="1">
                <a:latin typeface="한글누리" charset="0"/>
                <a:ea typeface="한글누리" charset="0"/>
              </a:rPr>
              <a:t>&amp; </a:t>
            </a:r>
            <a:r>
              <a:rPr lang="ko-KR" altLang="en-US" sz="2400" b="1">
                <a:latin typeface="한글누리" charset="0"/>
                <a:ea typeface="한글누리" charset="0"/>
              </a:rPr>
              <a:t>자유게시판</a:t>
            </a:r>
            <a:endParaRPr lang="ko-KR" altLang="en-US" sz="24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atin typeface="한글누리" charset="0"/>
                <a:ea typeface="한글누리" charset="0"/>
              </a:rPr>
              <a:t>특징</a:t>
            </a:r>
            <a:endParaRPr lang="ko-KR" altLang="en-US" sz="16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공지사항은 모든 사용자</a:t>
            </a:r>
            <a:r>
              <a:rPr lang="en-US" altLang="ko-KR" sz="1600">
                <a:latin typeface="한글누리" charset="0"/>
                <a:ea typeface="한글누리" charset="0"/>
              </a:rPr>
              <a:t>( </a:t>
            </a:r>
            <a:r>
              <a:rPr lang="ko-KR" altLang="en-US" sz="1600">
                <a:latin typeface="한글누리" charset="0"/>
                <a:ea typeface="한글누리" charset="0"/>
              </a:rPr>
              <a:t>게스트 포함</a:t>
            </a:r>
            <a:r>
              <a:rPr lang="en-US" altLang="ko-KR" sz="1600">
                <a:latin typeface="한글누리" charset="0"/>
                <a:ea typeface="한글누리" charset="0"/>
              </a:rPr>
              <a:t>) </a:t>
            </a:r>
            <a:r>
              <a:rPr lang="ko-KR" altLang="en-US" sz="1600">
                <a:latin typeface="한글누리" charset="0"/>
                <a:ea typeface="한글누리" charset="0"/>
              </a:rPr>
              <a:t>확인 가능하지만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작성은 사장 직책만 가능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자유게시판은 모든 사용자</a:t>
            </a:r>
            <a:r>
              <a:rPr lang="en-US" altLang="ko-KR" sz="1600">
                <a:latin typeface="한글누리" charset="0"/>
                <a:ea typeface="한글누리" charset="0"/>
              </a:rPr>
              <a:t>(</a:t>
            </a:r>
            <a:r>
              <a:rPr lang="ko-KR" altLang="en-US" sz="1600">
                <a:latin typeface="한글누리" charset="0"/>
                <a:ea typeface="한글누리" charset="0"/>
              </a:rPr>
              <a:t>게스트 포함</a:t>
            </a:r>
            <a:r>
              <a:rPr lang="en-US" altLang="ko-KR" sz="1600">
                <a:latin typeface="한글누리" charset="0"/>
                <a:ea typeface="한글누리" charset="0"/>
              </a:rPr>
              <a:t>) </a:t>
            </a:r>
            <a:r>
              <a:rPr lang="ko-KR" altLang="en-US" sz="1600">
                <a:latin typeface="한글누리" charset="0"/>
                <a:ea typeface="한글누리" charset="0"/>
              </a:rPr>
              <a:t>확인 가능하며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작성은 게스트를 제외한 모든 인원이 가능하다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공지사항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자유게시판 자신에 게시물에 한해서만 삭제가 가능하다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한글누리" charset="0"/>
                <a:ea typeface="한글누리" charset="0"/>
              </a:rPr>
              <a:t> </a:t>
            </a:r>
            <a:endParaRPr lang="ko-KR" altLang="en-US" sz="1600">
              <a:latin typeface="한글누리" charset="0"/>
              <a:ea typeface="한글누리" charset="0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40669447-DDCD-4BE7-9187-EBEE69077781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 descr="C:/Users/714-1/AppData/Roaming/PolarisOffice/ETemp/8548_6612952/fImage1901574701478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6"/>
          <a:stretch>
            <a:fillRect/>
          </a:stretch>
        </p:blipFill>
        <p:spPr>
          <a:xfrm rot="0">
            <a:off x="510540" y="1064895"/>
            <a:ext cx="4062095" cy="2235200"/>
          </a:xfrm>
          <a:prstGeom prst="rect"/>
          <a:noFill/>
        </p:spPr>
      </p:pic>
      <p:pic>
        <p:nvPicPr>
          <p:cNvPr id="32" name="그림 31" descr="C:/Users/714-1/AppData/Roaming/PolarisOffice/ETemp/8548_6612952/fImage1944414699358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19"/>
          <a:stretch>
            <a:fillRect/>
          </a:stretch>
        </p:blipFill>
        <p:spPr>
          <a:xfrm rot="0">
            <a:off x="3801745" y="1705610"/>
            <a:ext cx="4304030" cy="2347595"/>
          </a:xfrm>
          <a:prstGeom prst="rect"/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9060815" cy="10763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  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근무 일정 관리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(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직원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)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14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05" y="125095"/>
            <a:ext cx="360680" cy="36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1059815" y="4164330"/>
            <a:ext cx="4185285" cy="4610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&lt;</a:t>
            </a:r>
            <a:r>
              <a:rPr lang="ko-KR" altLang="en-US" sz="2400" b="1">
                <a:latin typeface="한글누리" charset="0"/>
                <a:ea typeface="한글누리" charset="0"/>
              </a:rPr>
              <a:t>근무 일정 조정 프로세스</a:t>
            </a:r>
            <a:r>
              <a:rPr lang="en-US" altLang="ko-KR" sz="2400" b="1">
                <a:latin typeface="한글누리" charset="0"/>
                <a:ea typeface="한글누리" charset="0"/>
              </a:rPr>
              <a:t>&gt;</a:t>
            </a:r>
            <a:endParaRPr lang="ko-KR" altLang="en-US" sz="2400" b="1">
              <a:latin typeface="한글누리" charset="0"/>
              <a:ea typeface="한글누리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60" y="4949825"/>
            <a:ext cx="9504680" cy="924560"/>
            <a:chOff x="1343660" y="4949825"/>
            <a:chExt cx="9504680" cy="9245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343660" y="4958715"/>
              <a:ext cx="1850390" cy="915035"/>
              <a:chOff x="1343660" y="4958715"/>
              <a:chExt cx="1850390" cy="91503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343660" y="5505450"/>
                <a:ext cx="1851025" cy="36893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 업무 일정표 제작</a:t>
                </a:r>
                <a:endParaRPr lang="ko-KR" altLang="en-US" sz="1800">
                  <a:latin typeface="한글누리" charset="0"/>
                  <a:ea typeface="한글누리" charset="0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8980" y="4958715"/>
                <a:ext cx="540385" cy="540385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237355" y="4953635"/>
              <a:ext cx="1087120" cy="915670"/>
              <a:chOff x="4237355" y="4953635"/>
              <a:chExt cx="1087120" cy="91567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1040" y="4953635"/>
                <a:ext cx="540385" cy="5403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237355" y="5501005"/>
                <a:ext cx="1087755" cy="36893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신청</a:t>
                </a:r>
                <a:endParaRPr lang="ko-KR" altLang="en-US" sz="1800">
                  <a:latin typeface="한글누리" charset="0"/>
                  <a:ea typeface="한글누리" charset="0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396990" y="4949825"/>
              <a:ext cx="1850390" cy="914400"/>
              <a:chOff x="6396990" y="4949825"/>
              <a:chExt cx="1850390" cy="91440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2310" y="4949825"/>
                <a:ext cx="540385" cy="54038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396990" y="5495925"/>
                <a:ext cx="1851025" cy="36893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승인 및 거절</a:t>
                </a:r>
                <a:endParaRPr lang="ko-KR" altLang="en-US" sz="1800">
                  <a:latin typeface="한글누리" charset="0"/>
                  <a:ea typeface="한글누리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275445" y="4955540"/>
              <a:ext cx="1572895" cy="918845"/>
              <a:chOff x="9275445" y="4955540"/>
              <a:chExt cx="1572895" cy="9188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1700" y="4955540"/>
                <a:ext cx="540385" cy="54038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275445" y="5506085"/>
                <a:ext cx="1573530" cy="36893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일정 확정</a:t>
                </a:r>
                <a:endParaRPr lang="ko-KR" altLang="en-US" sz="1800">
                  <a:latin typeface="한글누리" charset="0"/>
                  <a:ea typeface="한글누리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605" y="5229225"/>
              <a:ext cx="360680" cy="3606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30" y="5229225"/>
              <a:ext cx="360680" cy="36068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790" y="5229225"/>
              <a:ext cx="360680" cy="36068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5040" y="1064260"/>
            <a:ext cx="3107690" cy="35623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한글누리" charset="0"/>
              <a:ea typeface="한글누리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B1F6C-1038-457A-9149-DBE5616E047F}"/>
              </a:ext>
            </a:extLst>
          </p:cNvPr>
          <p:cNvSpPr txBox="1"/>
          <p:nvPr/>
        </p:nvSpPr>
        <p:spPr>
          <a:xfrm>
            <a:off x="8582025" y="1099185"/>
            <a:ext cx="3104515" cy="366395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근무 일정 관리 </a:t>
            </a:r>
            <a:r>
              <a:rPr lang="en-US" altLang="ko-KR" sz="2400" b="1">
                <a:latin typeface="한글누리" charset="0"/>
                <a:ea typeface="한글누리" charset="0"/>
              </a:rPr>
              <a:t>(</a:t>
            </a:r>
            <a:r>
              <a:rPr lang="ko-KR" altLang="en-US" sz="2400" b="1">
                <a:latin typeface="한글누리" charset="0"/>
                <a:ea typeface="한글누리" charset="0"/>
              </a:rPr>
              <a:t>직원</a:t>
            </a:r>
            <a:r>
              <a:rPr lang="en-US" altLang="ko-KR" sz="2400" b="1">
                <a:latin typeface="한글누리" charset="0"/>
                <a:ea typeface="한글누리" charset="0"/>
              </a:rPr>
              <a:t>)</a:t>
            </a:r>
            <a:endParaRPr lang="ko-KR" altLang="en-US" sz="24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atin typeface="한글누리" charset="0"/>
                <a:ea typeface="한글누리" charset="0"/>
              </a:rPr>
              <a:t>특징</a:t>
            </a:r>
            <a:endParaRPr lang="ko-KR" altLang="en-US" sz="16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직원 직책은 해당 지점의 사장이 생성한 월별 근무 일정표가 있을 경우에만 근무 신청이 가능하다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한글누리" charset="0"/>
                <a:ea typeface="한글누리" charset="0"/>
              </a:rPr>
              <a:t> 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직원 직책은 사장의 근무신청 승인 전 또는 근무 신청 거절이 된 경우에 한해서 근무 신청을 취소 할 수 있다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>
              <a:latin typeface="한글누리" charset="0"/>
              <a:ea typeface="한글누리" charset="0"/>
            </a:endParaRP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B5ADD309-0DE4-4F01-AD0C-1A9D51F2D35F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ADD2C4-7743-4FFD-93AF-E01630895E07}"/>
              </a:ext>
            </a:extLst>
          </p:cNvPr>
          <p:cNvSpPr txBox="1"/>
          <p:nvPr/>
        </p:nvSpPr>
        <p:spPr>
          <a:xfrm rot="20880000">
            <a:off x="1217295" y="4970780"/>
            <a:ext cx="818324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수정이 필요한 부분</a:t>
            </a:r>
            <a:r>
              <a:rPr lang="en-US" altLang="ko-KR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!!</a:t>
            </a:r>
            <a:endParaRPr lang="ko-KR" altLang="en-US" sz="4400" b="1">
              <a:solidFill>
                <a:srgbClr val="FF0000"/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C:/Users/714-1/AppData/Roaming/PolarisOffice/ETemp/8548_6612952/fImage1508444716962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5"/>
          <a:stretch>
            <a:fillRect/>
          </a:stretch>
        </p:blipFill>
        <p:spPr>
          <a:xfrm rot="0">
            <a:off x="589280" y="1064895"/>
            <a:ext cx="3870960" cy="2139315"/>
          </a:xfrm>
          <a:prstGeom prst="rect"/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9060815" cy="10763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  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근무 일정 관리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(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사장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)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15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05" y="125095"/>
            <a:ext cx="360680" cy="36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1059815" y="4164330"/>
            <a:ext cx="4185285" cy="4610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&lt;</a:t>
            </a:r>
            <a:r>
              <a:rPr lang="ko-KR" altLang="en-US" sz="2400" b="1">
                <a:latin typeface="한글누리" charset="0"/>
                <a:ea typeface="한글누리" charset="0"/>
              </a:rPr>
              <a:t>근무 일정 조정 프로세스</a:t>
            </a:r>
            <a:r>
              <a:rPr lang="en-US" altLang="ko-KR" sz="2400" b="1">
                <a:latin typeface="한글누리" charset="0"/>
                <a:ea typeface="한글누리" charset="0"/>
              </a:rPr>
              <a:t>&gt;</a:t>
            </a:r>
            <a:endParaRPr lang="ko-KR" altLang="en-US" sz="2400" b="1">
              <a:latin typeface="한글누리" charset="0"/>
              <a:ea typeface="한글누리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60" y="4949825"/>
            <a:ext cx="9504680" cy="924560"/>
            <a:chOff x="1343660" y="4949825"/>
            <a:chExt cx="9504680" cy="9245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343660" y="4958715"/>
              <a:ext cx="1850390" cy="915035"/>
              <a:chOff x="1343660" y="4958715"/>
              <a:chExt cx="1850390" cy="91503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343660" y="5505450"/>
                <a:ext cx="1851025" cy="36893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 업무 일정표 제작</a:t>
                </a:r>
                <a:endParaRPr lang="ko-KR" altLang="en-US" sz="1800">
                  <a:latin typeface="한글누리" charset="0"/>
                  <a:ea typeface="한글누리" charset="0"/>
                </a:endParaRP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8980" y="4958715"/>
                <a:ext cx="540385" cy="540385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237355" y="4953635"/>
              <a:ext cx="1087120" cy="915670"/>
              <a:chOff x="4237355" y="4953635"/>
              <a:chExt cx="1087120" cy="91567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1040" y="4953635"/>
                <a:ext cx="540385" cy="5403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237355" y="5501005"/>
                <a:ext cx="1087755" cy="36893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신청</a:t>
                </a:r>
                <a:endParaRPr lang="ko-KR" altLang="en-US" sz="1800">
                  <a:latin typeface="한글누리" charset="0"/>
                  <a:ea typeface="한글누리" charset="0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396990" y="4949825"/>
              <a:ext cx="1850390" cy="914400"/>
              <a:chOff x="6396990" y="4949825"/>
              <a:chExt cx="1850390" cy="91440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2310" y="4949825"/>
                <a:ext cx="540385" cy="54038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396990" y="5495925"/>
                <a:ext cx="1851025" cy="36893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승인 및 거절</a:t>
                </a:r>
                <a:endParaRPr lang="ko-KR" altLang="en-US" sz="1800">
                  <a:latin typeface="한글누리" charset="0"/>
                  <a:ea typeface="한글누리" charset="0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275445" y="4955540"/>
              <a:ext cx="1572895" cy="918845"/>
              <a:chOff x="9275445" y="4955540"/>
              <a:chExt cx="1572895" cy="9188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1700" y="4955540"/>
                <a:ext cx="540385" cy="54038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275445" y="5506085"/>
                <a:ext cx="1573530" cy="36893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일정 확정</a:t>
                </a:r>
                <a:endParaRPr lang="ko-KR" altLang="en-US" sz="1800">
                  <a:latin typeface="한글누리" charset="0"/>
                  <a:ea typeface="한글누리" charset="0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605" y="5229225"/>
              <a:ext cx="360680" cy="3606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30" y="5229225"/>
              <a:ext cx="360680" cy="36068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790" y="5229225"/>
              <a:ext cx="360680" cy="36068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5040" y="1064260"/>
            <a:ext cx="3107690" cy="35623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한글누리" charset="0"/>
              <a:ea typeface="한글누리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33571-3D8E-4C07-ACEE-8440D3D197AD}"/>
              </a:ext>
            </a:extLst>
          </p:cNvPr>
          <p:cNvSpPr txBox="1"/>
          <p:nvPr/>
        </p:nvSpPr>
        <p:spPr>
          <a:xfrm>
            <a:off x="8582025" y="1099185"/>
            <a:ext cx="3104515" cy="366395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근무 일정 관리 </a:t>
            </a:r>
            <a:r>
              <a:rPr lang="en-US" altLang="ko-KR" sz="2400" b="1">
                <a:latin typeface="한글누리" charset="0"/>
                <a:ea typeface="한글누리" charset="0"/>
              </a:rPr>
              <a:t>(</a:t>
            </a:r>
            <a:r>
              <a:rPr lang="ko-KR" altLang="en-US" sz="2400" b="1">
                <a:latin typeface="한글누리" charset="0"/>
                <a:ea typeface="한글누리" charset="0"/>
              </a:rPr>
              <a:t>사장</a:t>
            </a:r>
            <a:r>
              <a:rPr lang="en-US" altLang="ko-KR" sz="2400" b="1">
                <a:latin typeface="한글누리" charset="0"/>
                <a:ea typeface="한글누리" charset="0"/>
              </a:rPr>
              <a:t>)</a:t>
            </a:r>
            <a:endParaRPr lang="ko-KR" altLang="en-US" sz="24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atin typeface="한글누리" charset="0"/>
                <a:ea typeface="한글누리" charset="0"/>
              </a:rPr>
              <a:t>특징</a:t>
            </a:r>
            <a:endParaRPr lang="ko-KR" altLang="en-US" sz="16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사장 직책은 지점별 월별 근무 일정표를 제작할 수 있으며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해당 월에 생성된 근무 일정표가 있을 경우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새로 생성이 아닌 수정만 가능하다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한글누리" charset="0"/>
                <a:ea typeface="한글누리" charset="0"/>
              </a:rPr>
              <a:t> 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사장 직책은 직원의 근무 신청에 근무 신청 승인 및 거절을 할 수 있다</a:t>
            </a:r>
            <a:r>
              <a:rPr lang="en-US" altLang="ko-KR" sz="1600">
                <a:latin typeface="한글누리" charset="0"/>
                <a:ea typeface="한글누리" charset="0"/>
              </a:rPr>
              <a:t>. 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</p:txBody>
      </p:sp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id="{EF6761F4-AA76-48DE-9B0B-FFF2B3E96385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75891-838A-4D47-AC78-E6EEBA1648D4}"/>
              </a:ext>
            </a:extLst>
          </p:cNvPr>
          <p:cNvSpPr txBox="1"/>
          <p:nvPr/>
        </p:nvSpPr>
        <p:spPr>
          <a:xfrm rot="20880000">
            <a:off x="1217295" y="4970780"/>
            <a:ext cx="8183245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수정이 필요한 부분</a:t>
            </a:r>
            <a:r>
              <a:rPr lang="en-US" altLang="ko-KR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!!</a:t>
            </a:r>
            <a:endParaRPr lang="ko-KR" altLang="en-US" sz="4400" b="1">
              <a:solidFill>
                <a:srgbClr val="FF0000"/>
              </a:solidFill>
              <a:latin typeface="한글누리" charset="0"/>
              <a:ea typeface="한글누리" charset="0"/>
            </a:endParaRPr>
          </a:p>
        </p:txBody>
      </p:sp>
      <p:pic>
        <p:nvPicPr>
          <p:cNvPr id="32" name="그림 31" descr="C:/Users/714-1/AppData/Roaming/PolarisOffice/ETemp/8548_6612952/fImage1474824724464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"/>
          <a:stretch>
            <a:fillRect/>
          </a:stretch>
        </p:blipFill>
        <p:spPr>
          <a:xfrm rot="0">
            <a:off x="3463290" y="1810385"/>
            <a:ext cx="4269740" cy="235585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C:/Users/714-1/AppData/Roaming/PolarisOffice/ETemp/8548_6612952/fImage2164874795705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36" t="48611" r="1026" b="13287"/>
          <a:stretch>
            <a:fillRect/>
          </a:stretch>
        </p:blipFill>
        <p:spPr>
          <a:xfrm rot="0">
            <a:off x="775970" y="1360805"/>
            <a:ext cx="3467735" cy="2613025"/>
          </a:xfrm>
          <a:prstGeom prst="rect"/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9060815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할 일 리스트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16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 rot="0">
            <a:off x="8582025" y="1099185"/>
            <a:ext cx="3104515" cy="5003800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Login &amp; Regiser</a:t>
            </a:r>
            <a:r>
              <a:rPr lang="en-US" altLang="ko-KR" sz="2000" b="1">
                <a:latin typeface="한글누리" charset="0"/>
                <a:ea typeface="한글누리" charset="0"/>
              </a:rPr>
              <a:t> </a:t>
            </a:r>
            <a:endParaRPr lang="ko-KR" altLang="en-US" sz="20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한글누리" charset="0"/>
                <a:ea typeface="한글누리" charset="0"/>
              </a:rPr>
              <a:t>특징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로그인 시 이메일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비밀번호가 잘못 입력되었을 경우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어느곳에서 입력이 잘못 되었는지 확인 가능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시간이 지나 세션 만료 시 로그인 페이지로 이동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</a:t>
            </a:r>
            <a:r>
              <a:rPr lang="en-US" altLang="ko-KR" sz="1600">
                <a:latin typeface="한글누리" charset="0"/>
                <a:ea typeface="한글누리" charset="0"/>
              </a:rPr>
              <a:t>DB</a:t>
            </a:r>
            <a:r>
              <a:rPr lang="ko-KR" altLang="en-US" sz="1600">
                <a:latin typeface="한글누리" charset="0"/>
                <a:ea typeface="한글누리" charset="0"/>
              </a:rPr>
              <a:t>의 직책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지점 정보를 활용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7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비밀번호는 </a:t>
            </a:r>
            <a:r>
              <a:rPr lang="en-US" altLang="ko-KR" sz="1600">
                <a:latin typeface="한글누리" charset="0"/>
                <a:ea typeface="한글누리" charset="0"/>
              </a:rPr>
              <a:t>Spring Security</a:t>
            </a:r>
            <a:r>
              <a:rPr lang="ko-KR" altLang="en-US" sz="1600">
                <a:latin typeface="한글누리" charset="0"/>
                <a:ea typeface="한글누리" charset="0"/>
              </a:rPr>
              <a:t>를 통해 </a:t>
            </a:r>
            <a:r>
              <a:rPr lang="en-US" altLang="ko-KR" sz="1600">
                <a:latin typeface="한글누리" charset="0"/>
                <a:ea typeface="한글누리" charset="0"/>
              </a:rPr>
              <a:t>BCript </a:t>
            </a:r>
            <a:r>
              <a:rPr lang="ko-KR" altLang="en-US" sz="1600">
                <a:latin typeface="한글누리" charset="0"/>
                <a:ea typeface="한글누리" charset="0"/>
              </a:rPr>
              <a:t>암호화 하여 </a:t>
            </a:r>
            <a:r>
              <a:rPr lang="en-US" altLang="ko-KR" sz="1600">
                <a:latin typeface="한글누리" charset="0"/>
                <a:ea typeface="한글누리" charset="0"/>
              </a:rPr>
              <a:t>DB</a:t>
            </a:r>
            <a:r>
              <a:rPr lang="ko-KR" altLang="en-US" sz="1600">
                <a:latin typeface="한글누리" charset="0"/>
                <a:ea typeface="한글누리" charset="0"/>
              </a:rPr>
              <a:t>에 저장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모든 정보가 입력되었는지 확인창을 띄움 </a:t>
            </a:r>
            <a:endParaRPr lang="ko-KR" altLang="en-US" sz="1600">
              <a:latin typeface="한글누리" charset="0"/>
              <a:ea typeface="한글누리" charset="0"/>
            </a:endParaRP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20880000">
            <a:off x="8503285" y="2886710"/>
            <a:ext cx="3646805" cy="144589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수정이 필요한 부분</a:t>
            </a:r>
            <a:r>
              <a:rPr lang="en-US" altLang="ko-KR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!!</a:t>
            </a:r>
            <a:endParaRPr lang="ko-KR" altLang="en-US" sz="4400" b="1">
              <a:solidFill>
                <a:srgbClr val="FF0000"/>
              </a:solidFill>
              <a:latin typeface="한글누리" charset="0"/>
              <a:ea typeface="한글누리" charset="0"/>
            </a:endParaRPr>
          </a:p>
        </p:txBody>
      </p:sp>
      <p:pic>
        <p:nvPicPr>
          <p:cNvPr id="10" name="그림 9" descr="C:/Users/714-1/AppData/Roaming/PolarisOffice/ETemp/8548_6612952/fImage204218476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0" t="7991" r="20636" b="46664"/>
          <a:stretch>
            <a:fillRect/>
          </a:stretch>
        </p:blipFill>
        <p:spPr>
          <a:xfrm rot="0">
            <a:off x="3238500" y="2896870"/>
            <a:ext cx="4711065" cy="275844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  <a:endParaRPr lang="ko-KR" altLang="en-US" sz="40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</a:t>
            </a:r>
            <a:endParaRPr lang="ko-KR" altLang="en-US" sz="32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15" y="4159250"/>
            <a:ext cx="589788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</a:t>
            </a:r>
            <a:endParaRPr lang="ko-KR" altLang="en-US" sz="32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40" y="5603240"/>
            <a:ext cx="436753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상세 기능 </a:t>
            </a:r>
            <a:endParaRPr lang="ko-KR" altLang="en-US" sz="32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40" y="2718435"/>
            <a:ext cx="589788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</a:t>
            </a:r>
            <a:endParaRPr lang="ko-KR" altLang="en-US" sz="32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  <a:endParaRPr lang="ko-KR" altLang="en-US" sz="40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개요</a:t>
            </a:r>
            <a:endParaRPr lang="ko-KR" altLang="en-US" sz="32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15" y="4159250"/>
            <a:ext cx="589788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</a:t>
            </a:r>
            <a:endParaRPr lang="ko-KR" altLang="en-US" sz="32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40" y="5603240"/>
            <a:ext cx="436753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상세 기능 </a:t>
            </a:r>
            <a:endParaRPr lang="ko-KR" altLang="en-US" sz="32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40" y="2718435"/>
            <a:ext cx="589788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</a:t>
            </a:r>
            <a:endParaRPr lang="ko-KR" altLang="en-US" sz="32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  <a:endParaRPr lang="ko-KR" altLang="en-US" sz="40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</a:t>
            </a:r>
            <a:endParaRPr lang="ko-KR" altLang="en-US" sz="44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28340" y="4159885"/>
            <a:ext cx="589788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페이지 별 기능</a:t>
            </a:r>
            <a:endParaRPr lang="ko-KR" altLang="en-US" sz="3200">
              <a:solidFill>
                <a:schemeClr val="bg1">
                  <a:alpha val="40035"/>
                </a:schemeClr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5165" y="5598160"/>
            <a:ext cx="436753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상세 기능 </a:t>
            </a:r>
            <a:endParaRPr lang="ko-KR" altLang="en-US" sz="3200">
              <a:solidFill>
                <a:schemeClr val="bg1">
                  <a:alpha val="40035"/>
                </a:schemeClr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10DBD-C126-40DC-853E-F2386E2E2666}"/>
              </a:ext>
            </a:extLst>
          </p:cNvPr>
          <p:cNvSpPr txBox="1"/>
          <p:nvPr/>
        </p:nvSpPr>
        <p:spPr>
          <a:xfrm>
            <a:off x="3228340" y="2712720"/>
            <a:ext cx="589788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역할 분담 및 일정</a:t>
            </a:r>
            <a:endParaRPr lang="ko-KR" altLang="en-US" sz="3200">
              <a:solidFill>
                <a:schemeClr val="bg1">
                  <a:alpha val="40035"/>
                </a:schemeClr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6849110" cy="10763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주제 소개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4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" y="1273810"/>
            <a:ext cx="2520950" cy="252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AD60C-1BDD-4346-9448-1DC337568CB1}"/>
              </a:ext>
            </a:extLst>
          </p:cNvPr>
          <p:cNvSpPr txBox="1"/>
          <p:nvPr/>
        </p:nvSpPr>
        <p:spPr>
          <a:xfrm>
            <a:off x="3947160" y="1278255"/>
            <a:ext cx="6644005" cy="264414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A</a:t>
            </a:r>
            <a:r>
              <a:rPr lang="en-US" altLang="ko-KR" sz="3200" b="1">
                <a:latin typeface="한글누리" charset="0"/>
                <a:ea typeface="한글누리" charset="0"/>
              </a:rPr>
              <a:t>nt</a:t>
            </a:r>
            <a:r>
              <a:rPr lang="en-US" altLang="ko-KR" sz="32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P</a:t>
            </a:r>
            <a:r>
              <a:rPr lang="en-US" altLang="ko-KR" sz="3200" b="1">
                <a:latin typeface="한글누리" charset="0"/>
                <a:ea typeface="한글누리" charset="0"/>
              </a:rPr>
              <a:t>eople </a:t>
            </a:r>
            <a:r>
              <a:rPr lang="ko-KR" altLang="en-US" sz="3200" b="1">
                <a:latin typeface="한글누리" charset="0"/>
                <a:ea typeface="한글누리" charset="0"/>
              </a:rPr>
              <a:t>프로젝트는 </a:t>
            </a:r>
            <a:endParaRPr lang="ko-KR" altLang="en-US" sz="32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i="1">
                <a:latin typeface="한글누리" charset="0"/>
                <a:ea typeface="한글누리" charset="0"/>
              </a:rPr>
              <a:t>“</a:t>
            </a:r>
            <a:r>
              <a:rPr lang="ko-KR" altLang="en-US" sz="2400" i="1">
                <a:latin typeface="한글누리" charset="0"/>
                <a:ea typeface="한글누리" charset="0"/>
              </a:rPr>
              <a:t>아르바이트 근무 신청을 보다 효율적으로 </a:t>
            </a:r>
            <a:endParaRPr lang="ko-KR" altLang="en-US" sz="2400" i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i="1">
                <a:latin typeface="한글누리" charset="0"/>
                <a:ea typeface="한글누리" charset="0"/>
              </a:rPr>
              <a:t>처리할 수 없을까</a:t>
            </a:r>
            <a:r>
              <a:rPr lang="en-US" altLang="ko-KR" sz="2400" i="1">
                <a:latin typeface="한글누리" charset="0"/>
                <a:ea typeface="한글누리" charset="0"/>
              </a:rPr>
              <a:t>?”</a:t>
            </a:r>
            <a:r>
              <a:rPr lang="ko-KR" altLang="en-US" sz="2400" i="1">
                <a:latin typeface="한글누리" charset="0"/>
                <a:ea typeface="한글누리" charset="0"/>
              </a:rPr>
              <a:t>  </a:t>
            </a:r>
            <a:r>
              <a:rPr lang="ko-KR" altLang="en-US" sz="2000">
                <a:latin typeface="한글누리" charset="0"/>
                <a:ea typeface="한글누리" charset="0"/>
              </a:rPr>
              <a:t>라는 아이디어로부터 시작</a:t>
            </a:r>
            <a:endParaRPr lang="ko-KR" altLang="en-US" sz="20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지점 사장님과 아르바이트 직원 간의 근무 일정 조정</a:t>
            </a:r>
            <a:r>
              <a:rPr lang="ko-KR" altLang="en-US" sz="2000">
                <a:latin typeface="한글누리" charset="0"/>
                <a:ea typeface="한글누리" charset="0"/>
              </a:rPr>
              <a:t>을 할 수 있도록 제작한 웹 어플리케이션 입니다</a:t>
            </a:r>
            <a:r>
              <a:rPr lang="en-US" altLang="ko-KR" sz="2000">
                <a:latin typeface="한글누리" charset="0"/>
                <a:ea typeface="한글누리" charset="0"/>
              </a:rPr>
              <a:t>.</a:t>
            </a:r>
            <a:endParaRPr lang="ko-KR" altLang="en-US" sz="2000">
              <a:latin typeface="한글누리" charset="0"/>
              <a:ea typeface="한글누리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2FBEF-27B7-4E59-836A-9E913ADB6778}"/>
              </a:ext>
            </a:extLst>
          </p:cNvPr>
          <p:cNvSpPr txBox="1"/>
          <p:nvPr/>
        </p:nvSpPr>
        <p:spPr>
          <a:xfrm>
            <a:off x="1059815" y="4164330"/>
            <a:ext cx="4185285" cy="4610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&lt;</a:t>
            </a:r>
            <a:r>
              <a:rPr lang="en-US" altLang="ko-KR" sz="2400" b="1">
                <a:solidFill>
                  <a:srgbClr val="2F5597"/>
                </a:solidFill>
                <a:latin typeface="한글누리" charset="0"/>
                <a:ea typeface="한글누리" charset="0"/>
              </a:rPr>
              <a:t>A</a:t>
            </a:r>
            <a:r>
              <a:rPr lang="en-US" altLang="ko-KR" sz="2400" b="1">
                <a:latin typeface="한글누리" charset="0"/>
                <a:ea typeface="한글누리" charset="0"/>
              </a:rPr>
              <a:t>nt</a:t>
            </a:r>
            <a:r>
              <a:rPr lang="en-US" altLang="ko-KR" sz="2400" b="1">
                <a:solidFill>
                  <a:srgbClr val="2F5597"/>
                </a:solidFill>
                <a:latin typeface="한글누리" charset="0"/>
                <a:ea typeface="한글누리" charset="0"/>
              </a:rPr>
              <a:t>P</a:t>
            </a:r>
            <a:r>
              <a:rPr lang="en-US" altLang="ko-KR" sz="2400" b="1">
                <a:latin typeface="한글누리" charset="0"/>
                <a:ea typeface="한글누리" charset="0"/>
              </a:rPr>
              <a:t>eople</a:t>
            </a:r>
            <a:r>
              <a:rPr lang="ko-KR" altLang="en-US" sz="2400" b="1">
                <a:latin typeface="한글누리" charset="0"/>
                <a:ea typeface="한글누리" charset="0"/>
              </a:rPr>
              <a:t>의 특징</a:t>
            </a:r>
            <a:r>
              <a:rPr lang="en-US" altLang="ko-KR" sz="2400" b="1">
                <a:latin typeface="한글누리" charset="0"/>
                <a:ea typeface="한글누리" charset="0"/>
              </a:rPr>
              <a:t>&gt;</a:t>
            </a:r>
            <a:endParaRPr lang="ko-KR" altLang="en-US" sz="2400" b="1">
              <a:latin typeface="한글누리" charset="0"/>
              <a:ea typeface="한글누리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3DA74-8C0E-4EB0-995E-99495A60B760}"/>
              </a:ext>
            </a:extLst>
          </p:cNvPr>
          <p:cNvSpPr txBox="1"/>
          <p:nvPr/>
        </p:nvSpPr>
        <p:spPr>
          <a:xfrm>
            <a:off x="2274570" y="5175885"/>
            <a:ext cx="764286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3</a:t>
            </a:r>
            <a:r>
              <a:rPr lang="ko-KR" altLang="en-US" sz="36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가지 정도로 추려서 채워 넣을 예정</a:t>
            </a:r>
            <a:endParaRPr lang="ko-KR" altLang="en-US" sz="3600" b="1">
              <a:solidFill>
                <a:srgbClr val="FF0000"/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284FED-CD11-46D2-A0C6-D5EDD135D594}"/>
              </a:ext>
            </a:extLst>
          </p:cNvPr>
          <p:cNvSpPr/>
          <p:nvPr/>
        </p:nvSpPr>
        <p:spPr>
          <a:xfrm>
            <a:off x="638810" y="1823720"/>
            <a:ext cx="3289300" cy="306641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81D2F0-7326-4A1A-AC5D-DA527B1C3740}"/>
              </a:ext>
            </a:extLst>
          </p:cNvPr>
          <p:cNvSpPr/>
          <p:nvPr/>
        </p:nvSpPr>
        <p:spPr>
          <a:xfrm>
            <a:off x="4451350" y="1823720"/>
            <a:ext cx="3289300" cy="306641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7A802A-0A39-4DF0-8462-190A1BE95777}"/>
              </a:ext>
            </a:extLst>
          </p:cNvPr>
          <p:cNvSpPr/>
          <p:nvPr/>
        </p:nvSpPr>
        <p:spPr>
          <a:xfrm>
            <a:off x="8263890" y="1823720"/>
            <a:ext cx="3289300" cy="306641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684911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사용된 기술 스택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5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953895"/>
            <a:ext cx="1648460" cy="1429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4067175"/>
            <a:ext cx="2060575" cy="5721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45" y="3069590"/>
            <a:ext cx="2560320" cy="8515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85" y="2968625"/>
            <a:ext cx="2405380" cy="9569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2061210"/>
            <a:ext cx="666750" cy="9347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10" y="4239895"/>
            <a:ext cx="1981200" cy="5016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1961515"/>
            <a:ext cx="1981200" cy="10763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5" y="2157730"/>
            <a:ext cx="855345" cy="8553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10" y="2061210"/>
            <a:ext cx="876300" cy="8763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80521B7-BA29-4F25-AE71-E7D823147BA2}"/>
              </a:ext>
            </a:extLst>
          </p:cNvPr>
          <p:cNvSpPr txBox="1"/>
          <p:nvPr/>
        </p:nvSpPr>
        <p:spPr>
          <a:xfrm>
            <a:off x="803275" y="1275080"/>
            <a:ext cx="2961640" cy="3994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latin typeface="한글누리" charset="0"/>
                <a:ea typeface="한글누리" charset="0"/>
              </a:rPr>
              <a:t>프레임워크 및 </a:t>
            </a:r>
            <a:r>
              <a:rPr lang="en-US" altLang="ko-KR" sz="2000" b="1">
                <a:latin typeface="한글누리" charset="0"/>
                <a:ea typeface="한글누리" charset="0"/>
              </a:rPr>
              <a:t>Database</a:t>
            </a:r>
            <a:endParaRPr lang="ko-KR" altLang="en-US" sz="2000" b="1">
              <a:latin typeface="한글누리" charset="0"/>
              <a:ea typeface="한글누리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01047F-C3D1-48B9-A571-52611877E483}"/>
              </a:ext>
            </a:extLst>
          </p:cNvPr>
          <p:cNvSpPr txBox="1"/>
          <p:nvPr/>
        </p:nvSpPr>
        <p:spPr>
          <a:xfrm>
            <a:off x="4781550" y="1275080"/>
            <a:ext cx="2628900" cy="3994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latin typeface="한글누리" charset="0"/>
                <a:ea typeface="한글누리" charset="0"/>
              </a:rPr>
              <a:t>웹</a:t>
            </a:r>
            <a:r>
              <a:rPr lang="en-US" altLang="ko-KR" sz="2000" b="1">
                <a:latin typeface="한글누리" charset="0"/>
                <a:ea typeface="한글누리" charset="0"/>
              </a:rPr>
              <a:t> </a:t>
            </a:r>
            <a:r>
              <a:rPr lang="ko-KR" altLang="en-US" sz="2000" b="1">
                <a:latin typeface="한글누리" charset="0"/>
                <a:ea typeface="한글누리" charset="0"/>
              </a:rPr>
              <a:t>어플리케이션 화면</a:t>
            </a:r>
            <a:endParaRPr lang="ko-KR" altLang="en-US" sz="2000" b="1">
              <a:latin typeface="한글누리" charset="0"/>
              <a:ea typeface="한글누리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517F6-B38D-4849-8D99-591B5C30AC8A}"/>
              </a:ext>
            </a:extLst>
          </p:cNvPr>
          <p:cNvSpPr txBox="1"/>
          <p:nvPr/>
        </p:nvSpPr>
        <p:spPr>
          <a:xfrm>
            <a:off x="8227695" y="1275080"/>
            <a:ext cx="3362325" cy="7067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latin typeface="한글누리" charset="0"/>
                <a:ea typeface="한글누리" charset="0"/>
              </a:rPr>
              <a:t>웹 어플리케이션 서버 및 관리</a:t>
            </a:r>
            <a:endParaRPr lang="ko-KR" altLang="en-US" sz="2000" b="1">
              <a:latin typeface="한글누리" charset="0"/>
              <a:ea typeface="한글누리" charset="0"/>
            </a:endParaRP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:a16="http://schemas.microsoft.com/office/drawing/2014/main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65" y="3343910"/>
            <a:ext cx="1252220" cy="125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BA2A82B-1DF3-47FF-80BC-051CF6BD807A}"/>
              </a:ext>
            </a:extLst>
          </p:cNvPr>
          <p:cNvSpPr txBox="1"/>
          <p:nvPr/>
        </p:nvSpPr>
        <p:spPr>
          <a:xfrm>
            <a:off x="638810" y="5019675"/>
            <a:ext cx="3289300" cy="11722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Spring Tool Suite 3.9.9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Spring JPA Data 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Layer Architecture</a:t>
            </a:r>
            <a:r>
              <a:rPr lang="ko-KR" altLang="en-US" sz="1800" b="1">
                <a:latin typeface="한글누리" charset="0"/>
                <a:ea typeface="한글누리" charset="0"/>
              </a:rPr>
              <a:t>구성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0E5E86-BDBE-4C34-A3D9-021488CACE7E}"/>
              </a:ext>
            </a:extLst>
          </p:cNvPr>
          <p:cNvSpPr txBox="1"/>
          <p:nvPr/>
        </p:nvSpPr>
        <p:spPr>
          <a:xfrm>
            <a:off x="4451350" y="5019675"/>
            <a:ext cx="3289300" cy="81216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BootStrap 3.3.7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Tamplete : AdminLTE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AEAD88-DAB3-4DA7-8AB9-A76BD5B2A10C}"/>
              </a:ext>
            </a:extLst>
          </p:cNvPr>
          <p:cNvSpPr txBox="1"/>
          <p:nvPr/>
        </p:nvSpPr>
        <p:spPr>
          <a:xfrm>
            <a:off x="8221980" y="5019675"/>
            <a:ext cx="3531235" cy="11722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Apache Tomcat 8.0.47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Git : Forking Workflow </a:t>
            </a:r>
            <a:r>
              <a:rPr lang="ko-KR" altLang="en-US" sz="1800" b="1">
                <a:latin typeface="한글누리" charset="0"/>
                <a:ea typeface="한글누리" charset="0"/>
              </a:rPr>
              <a:t>방식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 b="1">
                <a:latin typeface="한글누리" charset="0"/>
                <a:ea typeface="한글누리" charset="0"/>
              </a:rPr>
              <a:t>버전관리 </a:t>
            </a:r>
            <a:r>
              <a:rPr lang="en-US" altLang="ko-KR" sz="1800" b="1">
                <a:latin typeface="한글누리" charset="0"/>
                <a:ea typeface="한글누리" charset="0"/>
              </a:rPr>
              <a:t>: Maven 3.6.1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:a16="http://schemas.microsoft.com/office/drawing/2014/main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90" y="3537585"/>
            <a:ext cx="171323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EF593-FEBD-47B4-AFD8-99BB532B9CFF}"/>
              </a:ext>
            </a:extLst>
          </p:cNvPr>
          <p:cNvSpPr/>
          <p:nvPr/>
        </p:nvSpPr>
        <p:spPr>
          <a:xfrm>
            <a:off x="509905" y="1064260"/>
            <a:ext cx="7913370" cy="506666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7250430" cy="10763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ER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다이어그램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6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6E20E1-DAD7-4A63-963E-D309C947729F}"/>
              </a:ext>
            </a:extLst>
          </p:cNvPr>
          <p:cNvSpPr/>
          <p:nvPr/>
        </p:nvSpPr>
        <p:spPr>
          <a:xfrm>
            <a:off x="8575040" y="1064260"/>
            <a:ext cx="3107690" cy="5066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한글누리" charset="0"/>
              <a:ea typeface="한글누리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2063A-C1AE-4981-A3F9-44FB0CC0E51F}"/>
              </a:ext>
            </a:extLst>
          </p:cNvPr>
          <p:cNvSpPr txBox="1"/>
          <p:nvPr/>
        </p:nvSpPr>
        <p:spPr>
          <a:xfrm>
            <a:off x="8681085" y="1214755"/>
            <a:ext cx="2894965" cy="479425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600" b="1">
                <a:latin typeface="한글누리" charset="0"/>
                <a:ea typeface="한글누리" charset="0"/>
              </a:rPr>
              <a:t>테이블의 중복을 </a:t>
            </a:r>
            <a:r>
              <a:rPr lang="en-US" altLang="ko-KR" sz="1600" b="1">
                <a:latin typeface="한글누리" charset="0"/>
                <a:ea typeface="한글누리" charset="0"/>
              </a:rPr>
              <a:t/>
            </a:r>
            <a:br>
              <a:rPr lang="en-US" altLang="ko-KR" sz="1600" b="1">
                <a:latin typeface="한글누리" charset="0"/>
                <a:ea typeface="한글누리" charset="0"/>
              </a:rPr>
            </a:br>
            <a:r>
              <a:rPr lang="ko-KR" altLang="en-US" sz="1600" b="1">
                <a:latin typeface="한글누리" charset="0"/>
                <a:ea typeface="한글누리" charset="0"/>
              </a:rPr>
              <a:t>최소화 하기 위해 정규화</a:t>
            </a:r>
            <a:endParaRPr lang="ko-KR" altLang="en-US" sz="16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1">
                <a:latin typeface="한글누리" charset="0"/>
                <a:ea typeface="한글누리" charset="0"/>
              </a:rPr>
              <a:t>user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DB</a:t>
            </a:r>
            <a:r>
              <a:rPr lang="en-US" altLang="ko-KR" sz="1600">
                <a:latin typeface="한글누리" charset="0"/>
                <a:ea typeface="한글누리" charset="0"/>
              </a:rPr>
              <a:t/>
            </a:r>
            <a:br>
              <a:rPr lang="en-US" altLang="ko-KR" sz="16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-</a:t>
            </a:r>
            <a:r>
              <a:rPr lang="ko-KR" altLang="en-US" sz="1400">
                <a:latin typeface="한글누리" charset="0"/>
                <a:ea typeface="한글누리" charset="0"/>
              </a:rPr>
              <a:t> 직책과 지점을 다른 테이블로 분리</a:t>
            </a:r>
            <a:endParaRPr lang="ko-KR" altLang="en-US" sz="14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1">
                <a:latin typeface="한글누리" charset="0"/>
                <a:ea typeface="한글누리" charset="0"/>
              </a:rPr>
              <a:t>bbs &amp; notice DB</a:t>
            </a:r>
            <a:r>
              <a:rPr lang="en-US" altLang="ko-KR" sz="1600">
                <a:latin typeface="한글누리" charset="0"/>
                <a:ea typeface="한글누리" charset="0"/>
              </a:rPr>
              <a:t/>
            </a:r>
            <a:br>
              <a:rPr lang="en-US" altLang="ko-KR" sz="16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- </a:t>
            </a:r>
            <a:r>
              <a:rPr lang="ko-KR" altLang="en-US" sz="1400">
                <a:latin typeface="한글누리" charset="0"/>
                <a:ea typeface="한글누리" charset="0"/>
              </a:rPr>
              <a:t>한 명의 사용자가 여러 개의 </a:t>
            </a:r>
            <a:r>
              <a:rPr lang="en-US" altLang="ko-KR" sz="1400">
                <a:latin typeface="한글누리" charset="0"/>
                <a:ea typeface="한글누리" charset="0"/>
              </a:rPr>
              <a:t/>
            </a:r>
            <a:br>
              <a:rPr lang="en-US" altLang="ko-KR" sz="1400">
                <a:latin typeface="한글누리" charset="0"/>
                <a:ea typeface="한글누리" charset="0"/>
              </a:rPr>
            </a:br>
            <a:r>
              <a:rPr lang="ko-KR" altLang="en-US" sz="1400">
                <a:latin typeface="한글누리" charset="0"/>
                <a:ea typeface="한글누리" charset="0"/>
              </a:rPr>
              <a:t>게시물을 작성하므로 </a:t>
            </a:r>
            <a:r>
              <a:rPr lang="en-US" altLang="ko-KR" sz="1400">
                <a:latin typeface="한글누리" charset="0"/>
                <a:ea typeface="한글누리" charset="0"/>
              </a:rPr>
              <a:t>1:M </a:t>
            </a:r>
            <a:r>
              <a:rPr lang="ko-KR" altLang="en-US" sz="1400">
                <a:latin typeface="한글누리" charset="0"/>
                <a:ea typeface="한글누리" charset="0"/>
              </a:rPr>
              <a:t>관계로 연결</a:t>
            </a:r>
            <a:endParaRPr lang="ko-KR" altLang="en-US" sz="14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1">
                <a:latin typeface="한글누리" charset="0"/>
                <a:ea typeface="한글누리" charset="0"/>
              </a:rPr>
              <a:t>schedule DB</a:t>
            </a:r>
            <a:r>
              <a:rPr lang="en-US" altLang="ko-KR" sz="1600">
                <a:latin typeface="한글누리" charset="0"/>
                <a:ea typeface="한글누리" charset="0"/>
              </a:rPr>
              <a:t/>
            </a:r>
            <a:br>
              <a:rPr lang="en-US" altLang="ko-KR" sz="16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- </a:t>
            </a:r>
            <a:r>
              <a:rPr lang="ko-KR" altLang="en-US" sz="1400">
                <a:latin typeface="한글누리" charset="0"/>
                <a:ea typeface="한글누리" charset="0"/>
              </a:rPr>
              <a:t>한 명의 사용자가 여러 개의 </a:t>
            </a:r>
            <a:r>
              <a:rPr lang="en-US" altLang="ko-KR" sz="1400">
                <a:latin typeface="한글누리" charset="0"/>
                <a:ea typeface="한글누리" charset="0"/>
              </a:rPr>
              <a:t/>
            </a:r>
            <a:br>
              <a:rPr lang="en-US" altLang="ko-KR" sz="1400">
                <a:latin typeface="한글누리" charset="0"/>
                <a:ea typeface="한글누리" charset="0"/>
              </a:rPr>
            </a:br>
            <a:r>
              <a:rPr lang="ko-KR" altLang="en-US" sz="1400">
                <a:latin typeface="한글누리" charset="0"/>
                <a:ea typeface="한글누리" charset="0"/>
              </a:rPr>
              <a:t>일정을 신청하고</a:t>
            </a:r>
            <a:r>
              <a:rPr lang="en-US" altLang="ko-KR" sz="1400">
                <a:latin typeface="한글누리" charset="0"/>
                <a:ea typeface="한글누리" charset="0"/>
              </a:rPr>
              <a:t>, </a:t>
            </a:r>
            <a:r>
              <a:rPr lang="ko-KR" altLang="en-US" sz="1400">
                <a:latin typeface="한글누리" charset="0"/>
                <a:ea typeface="한글누리" charset="0"/>
              </a:rPr>
              <a:t>동시에 하나의 일정에 여러 명이 연결되어 있어 </a:t>
            </a:r>
            <a:r>
              <a:rPr lang="en-US" altLang="ko-KR" sz="1400">
                <a:latin typeface="한글누리" charset="0"/>
                <a:ea typeface="한글누리" charset="0"/>
              </a:rPr>
              <a:t>M:N</a:t>
            </a:r>
            <a:r>
              <a:rPr lang="ko-KR" altLang="en-US" sz="1400">
                <a:latin typeface="한글누리" charset="0"/>
                <a:ea typeface="한글누리" charset="0"/>
              </a:rPr>
              <a:t>관계로 연결</a:t>
            </a:r>
            <a:endParaRPr lang="ko-KR" altLang="en-US" sz="14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1">
                <a:latin typeface="한글누리" charset="0"/>
                <a:ea typeface="한글누리" charset="0"/>
              </a:rPr>
              <a:t>todo DB</a:t>
            </a:r>
            <a:r>
              <a:rPr lang="en-US" altLang="ko-KR" sz="1600">
                <a:latin typeface="한글누리" charset="0"/>
                <a:ea typeface="한글누리" charset="0"/>
              </a:rPr>
              <a:t/>
            </a:r>
            <a:br>
              <a:rPr lang="en-US" altLang="ko-KR" sz="16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- </a:t>
            </a:r>
            <a:r>
              <a:rPr lang="ko-KR" altLang="en-US" sz="1400">
                <a:latin typeface="한글누리" charset="0"/>
                <a:ea typeface="한글누리" charset="0"/>
              </a:rPr>
              <a:t>한 명의 사용자가 여러 개의 </a:t>
            </a:r>
            <a:r>
              <a:rPr lang="en-US" altLang="ko-KR" sz="1400">
                <a:latin typeface="한글누리" charset="0"/>
                <a:ea typeface="한글누리" charset="0"/>
              </a:rPr>
              <a:t/>
            </a:r>
            <a:br>
              <a:rPr lang="en-US" altLang="ko-KR" sz="1400">
                <a:latin typeface="한글누리" charset="0"/>
                <a:ea typeface="한글누리" charset="0"/>
              </a:rPr>
            </a:br>
            <a:r>
              <a:rPr lang="ko-KR" altLang="en-US" sz="1400">
                <a:latin typeface="한글누리" charset="0"/>
                <a:ea typeface="한글누리" charset="0"/>
              </a:rPr>
              <a:t>할 일을 전송하고</a:t>
            </a:r>
            <a:r>
              <a:rPr lang="en-US" altLang="ko-KR" sz="1400">
                <a:latin typeface="한글누리" charset="0"/>
                <a:ea typeface="한글누리" charset="0"/>
              </a:rPr>
              <a:t>, </a:t>
            </a:r>
            <a:r>
              <a:rPr lang="ko-KR" altLang="en-US" sz="1400">
                <a:latin typeface="한글누리" charset="0"/>
                <a:ea typeface="한글누리" charset="0"/>
              </a:rPr>
              <a:t>동시에 하나의 할 일에 여러 명이 연결되어 있어 </a:t>
            </a:r>
            <a:r>
              <a:rPr lang="en-US" altLang="ko-KR" sz="1400">
                <a:latin typeface="한글누리" charset="0"/>
                <a:ea typeface="한글누리" charset="0"/>
              </a:rPr>
              <a:t>M:N</a:t>
            </a:r>
            <a:r>
              <a:rPr lang="ko-KR" altLang="en-US" sz="1400">
                <a:latin typeface="한글누리" charset="0"/>
                <a:ea typeface="한글누리" charset="0"/>
              </a:rPr>
              <a:t>관계로 연결</a:t>
            </a:r>
            <a:endParaRPr lang="ko-KR" altLang="en-US" sz="1400">
              <a:latin typeface="한글누리" charset="0"/>
              <a:ea typeface="한글누리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164590"/>
            <a:ext cx="3100705" cy="19532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80" y="1211580"/>
            <a:ext cx="4385310" cy="2489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4036695"/>
            <a:ext cx="4370070" cy="1757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239770"/>
            <a:ext cx="3049905" cy="27692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476FC7-8C82-4D0F-8744-8816CCB7BD5B}"/>
              </a:ext>
            </a:extLst>
          </p:cNvPr>
          <p:cNvSpPr txBox="1"/>
          <p:nvPr/>
        </p:nvSpPr>
        <p:spPr>
          <a:xfrm>
            <a:off x="701040" y="1316990"/>
            <a:ext cx="1275715" cy="30734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&lt;user DB&gt;</a:t>
            </a:r>
            <a:endParaRPr lang="ko-KR" altLang="en-US" sz="1400" b="1">
              <a:latin typeface="한글누리" charset="0"/>
              <a:ea typeface="한글누리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6EE0B-7CB8-4760-91C7-04889DEFF7F3}"/>
              </a:ext>
            </a:extLst>
          </p:cNvPr>
          <p:cNvSpPr txBox="1"/>
          <p:nvPr/>
        </p:nvSpPr>
        <p:spPr>
          <a:xfrm>
            <a:off x="2225675" y="5298440"/>
            <a:ext cx="1404620" cy="522604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&lt;bbs DB&gt;</a:t>
            </a:r>
            <a:endParaRPr lang="ko-KR" altLang="en-US" sz="1400" b="1">
              <a:latin typeface="한글누리" charset="0"/>
              <a:ea typeface="한글누리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&lt;notice DB&gt;</a:t>
            </a:r>
            <a:endParaRPr lang="ko-KR" altLang="en-US" sz="1400" b="1">
              <a:latin typeface="한글누리" charset="0"/>
              <a:ea typeface="한글누리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BC407-0983-4F65-89A7-CFD79450733F}"/>
              </a:ext>
            </a:extLst>
          </p:cNvPr>
          <p:cNvSpPr txBox="1"/>
          <p:nvPr/>
        </p:nvSpPr>
        <p:spPr>
          <a:xfrm>
            <a:off x="5575300" y="5066665"/>
            <a:ext cx="1275715" cy="30734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&lt;todo DB&gt;</a:t>
            </a:r>
            <a:endParaRPr lang="ko-KR" altLang="en-US" sz="1400" b="1">
              <a:latin typeface="한글누리" charset="0"/>
              <a:ea typeface="한글누리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0DA9D-06B2-4FDF-B7ED-592241D27EEE}"/>
              </a:ext>
            </a:extLst>
          </p:cNvPr>
          <p:cNvSpPr txBox="1"/>
          <p:nvPr/>
        </p:nvSpPr>
        <p:spPr>
          <a:xfrm>
            <a:off x="5374005" y="1329690"/>
            <a:ext cx="1678305" cy="30734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&lt;schedule DB&gt;</a:t>
            </a:r>
            <a:endParaRPr lang="ko-KR" altLang="en-US" sz="1400" b="1"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  <a:endParaRPr lang="ko-KR" altLang="en-US" sz="40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 프로젝트 개요</a:t>
            </a:r>
            <a:endParaRPr lang="ko-KR" altLang="en-US" sz="3200">
              <a:solidFill>
                <a:schemeClr val="bg1">
                  <a:alpha val="40035"/>
                </a:schemeClr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15" y="4159250"/>
            <a:ext cx="589788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페이지 별 기능</a:t>
            </a:r>
            <a:endParaRPr lang="ko-KR" altLang="en-US" sz="3200">
              <a:solidFill>
                <a:schemeClr val="bg1">
                  <a:alpha val="40035"/>
                </a:schemeClr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40" y="5603240"/>
            <a:ext cx="4367530" cy="58420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상세 기능 </a:t>
            </a:r>
            <a:endParaRPr lang="ko-KR" altLang="en-US" sz="3200">
              <a:solidFill>
                <a:schemeClr val="bg1">
                  <a:alpha val="40035"/>
                </a:schemeClr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40" y="2718435"/>
            <a:ext cx="7548880" cy="76898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</a:t>
            </a:r>
            <a:endParaRPr lang="ko-KR" altLang="en-US" sz="44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10525760" cy="6457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8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8EB58A-CC1F-43FA-98D3-2C31BA8E9906}"/>
              </a:ext>
            </a:extLst>
          </p:cNvPr>
          <p:cNvSpPr/>
          <p:nvPr/>
        </p:nvSpPr>
        <p:spPr>
          <a:xfrm>
            <a:off x="638810" y="1823720"/>
            <a:ext cx="3289300" cy="42506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01C666-645B-42D8-AC1A-AF773F847DFF}"/>
              </a:ext>
            </a:extLst>
          </p:cNvPr>
          <p:cNvSpPr/>
          <p:nvPr/>
        </p:nvSpPr>
        <p:spPr>
          <a:xfrm>
            <a:off x="4451350" y="1823720"/>
            <a:ext cx="3289300" cy="42506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1B6768-BAE4-4E86-BC40-6E93366D3530}"/>
              </a:ext>
            </a:extLst>
          </p:cNvPr>
          <p:cNvSpPr/>
          <p:nvPr/>
        </p:nvSpPr>
        <p:spPr>
          <a:xfrm>
            <a:off x="8263890" y="1823720"/>
            <a:ext cx="3289300" cy="42506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D72C4-AF0C-43D2-A6F8-C6D46FEE5385}"/>
              </a:ext>
            </a:extLst>
          </p:cNvPr>
          <p:cNvSpPr txBox="1"/>
          <p:nvPr/>
        </p:nvSpPr>
        <p:spPr>
          <a:xfrm>
            <a:off x="803275" y="1275080"/>
            <a:ext cx="2961640" cy="3994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한글누리" charset="0"/>
                <a:ea typeface="한글누리" charset="0"/>
              </a:rPr>
              <a:t>Model - </a:t>
            </a:r>
            <a:r>
              <a:rPr lang="ko-KR" altLang="en-US" sz="2000" b="1">
                <a:latin typeface="한글누리" charset="0"/>
                <a:ea typeface="한글누리" charset="0"/>
              </a:rPr>
              <a:t>권오인</a:t>
            </a:r>
            <a:endParaRPr lang="ko-KR" altLang="en-US" sz="2000" b="1">
              <a:latin typeface="한글누리" charset="0"/>
              <a:ea typeface="한글누리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79AF5-5117-4F28-A2C0-2AB2AEB423D2}"/>
              </a:ext>
            </a:extLst>
          </p:cNvPr>
          <p:cNvSpPr txBox="1"/>
          <p:nvPr/>
        </p:nvSpPr>
        <p:spPr>
          <a:xfrm>
            <a:off x="4781550" y="1275080"/>
            <a:ext cx="2628900" cy="3994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한글누리" charset="0"/>
                <a:ea typeface="한글누리" charset="0"/>
              </a:rPr>
              <a:t>View - </a:t>
            </a:r>
            <a:r>
              <a:rPr lang="ko-KR" altLang="en-US" sz="2000" b="1">
                <a:latin typeface="한글누리" charset="0"/>
                <a:ea typeface="한글누리" charset="0"/>
              </a:rPr>
              <a:t>은정우</a:t>
            </a:r>
            <a:endParaRPr lang="ko-KR" altLang="en-US" sz="2000" b="1">
              <a:latin typeface="한글누리" charset="0"/>
              <a:ea typeface="한글누리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151BA-3B5C-4C09-8251-CA8A8787BCE2}"/>
              </a:ext>
            </a:extLst>
          </p:cNvPr>
          <p:cNvSpPr txBox="1"/>
          <p:nvPr/>
        </p:nvSpPr>
        <p:spPr>
          <a:xfrm>
            <a:off x="8227695" y="1275080"/>
            <a:ext cx="3362325" cy="3994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한글누리" charset="0"/>
                <a:ea typeface="한글누리" charset="0"/>
              </a:rPr>
              <a:t>Control - </a:t>
            </a:r>
            <a:r>
              <a:rPr lang="ko-KR" altLang="en-US" sz="2000" b="1">
                <a:latin typeface="한글누리" charset="0"/>
                <a:ea typeface="한글누리" charset="0"/>
              </a:rPr>
              <a:t>권종환</a:t>
            </a:r>
            <a:r>
              <a:rPr lang="en-US" altLang="ko-KR" sz="2000" b="1">
                <a:latin typeface="한글누리" charset="0"/>
                <a:ea typeface="한글누리" charset="0"/>
              </a:rPr>
              <a:t>, </a:t>
            </a:r>
            <a:r>
              <a:rPr lang="ko-KR" altLang="en-US" sz="2000" b="1">
                <a:latin typeface="한글누리" charset="0"/>
                <a:ea typeface="한글누리" charset="0"/>
              </a:rPr>
              <a:t>김성현</a:t>
            </a:r>
            <a:endParaRPr lang="ko-KR" altLang="en-US" sz="2000" b="1">
              <a:latin typeface="한글누리" charset="0"/>
              <a:ea typeface="한글누리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803275" y="2418715"/>
            <a:ext cx="2961640" cy="345249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 b="1">
                <a:latin typeface="한글누리" charset="0"/>
                <a:ea typeface="한글누리" charset="0"/>
              </a:rPr>
              <a:t>프로젝트 기초 설정</a:t>
            </a:r>
            <a:r>
              <a:rPr lang="en-US" altLang="ko-KR" sz="1800">
                <a:latin typeface="한글누리" charset="0"/>
                <a:ea typeface="한글누리" charset="0"/>
              </a:rPr>
              <a:t/>
            </a:r>
            <a:br>
              <a:rPr lang="en-US" altLang="ko-KR" sz="18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(</a:t>
            </a:r>
            <a:r>
              <a:rPr lang="ko-KR" altLang="en-US" sz="1400">
                <a:latin typeface="한글누리" charset="0"/>
                <a:ea typeface="한글누리" charset="0"/>
              </a:rPr>
              <a:t>레이어 아키텍처 구성</a:t>
            </a:r>
            <a:r>
              <a:rPr lang="en-US" altLang="ko-KR" sz="1400">
                <a:latin typeface="한글누리" charset="0"/>
                <a:ea typeface="한글누리" charset="0"/>
              </a:rPr>
              <a:t>)</a:t>
            </a:r>
            <a:endParaRPr lang="ko-KR" altLang="en-US" sz="14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Spring</a:t>
            </a:r>
            <a:r>
              <a:rPr lang="ko-KR" altLang="en-US" sz="1800" b="1">
                <a:latin typeface="한글누리" charset="0"/>
                <a:ea typeface="한글누리" charset="0"/>
              </a:rPr>
              <a:t> </a:t>
            </a:r>
            <a:r>
              <a:rPr lang="en-US" altLang="ko-KR" sz="1800" b="1">
                <a:latin typeface="한글누리" charset="0"/>
                <a:ea typeface="한글누리" charset="0"/>
              </a:rPr>
              <a:t>JPA</a:t>
            </a:r>
            <a:r>
              <a:rPr lang="ko-KR" altLang="en-US" sz="1800" b="1">
                <a:latin typeface="한글누리" charset="0"/>
                <a:ea typeface="한글누리" charset="0"/>
              </a:rPr>
              <a:t> </a:t>
            </a:r>
            <a:r>
              <a:rPr lang="en-US" altLang="ko-KR" sz="1800" b="1">
                <a:latin typeface="한글누리" charset="0"/>
                <a:ea typeface="한글누리" charset="0"/>
              </a:rPr>
              <a:t>Data </a:t>
            </a:r>
            <a:r>
              <a:rPr lang="ko-KR" altLang="en-US" sz="1800" b="1">
                <a:latin typeface="한글누리" charset="0"/>
                <a:ea typeface="한글누리" charset="0"/>
              </a:rPr>
              <a:t>설정</a:t>
            </a:r>
            <a:r>
              <a:rPr lang="en-US" altLang="ko-KR" sz="1800">
                <a:latin typeface="한글누리" charset="0"/>
                <a:ea typeface="한글누리" charset="0"/>
              </a:rPr>
              <a:t/>
            </a:r>
            <a:br>
              <a:rPr lang="en-US" altLang="ko-KR" sz="18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(</a:t>
            </a:r>
            <a:r>
              <a:rPr lang="ko-KR" altLang="en-US" sz="1400">
                <a:latin typeface="한글누리" charset="0"/>
                <a:ea typeface="한글누리" charset="0"/>
              </a:rPr>
              <a:t> </a:t>
            </a:r>
            <a:r>
              <a:rPr lang="en-US" altLang="ko-KR" sz="1400">
                <a:latin typeface="한글누리" charset="0"/>
                <a:ea typeface="한글누리" charset="0"/>
              </a:rPr>
              <a:t>Hibernate</a:t>
            </a:r>
            <a:r>
              <a:rPr lang="ko-KR" altLang="en-US" sz="1400">
                <a:latin typeface="한글누리" charset="0"/>
                <a:ea typeface="한글누리" charset="0"/>
              </a:rPr>
              <a:t> 사용</a:t>
            </a:r>
            <a:r>
              <a:rPr lang="en-US" altLang="ko-KR" sz="1400">
                <a:latin typeface="한글누리" charset="0"/>
                <a:ea typeface="한글누리" charset="0"/>
              </a:rPr>
              <a:t>)</a:t>
            </a:r>
            <a:endParaRPr lang="ko-KR" altLang="en-US" sz="14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ER </a:t>
            </a:r>
            <a:r>
              <a:rPr lang="ko-KR" altLang="en-US" sz="1800" b="1">
                <a:latin typeface="한글누리" charset="0"/>
                <a:ea typeface="한글누리" charset="0"/>
              </a:rPr>
              <a:t>다이어그램 제작</a:t>
            </a:r>
            <a:r>
              <a:rPr lang="en-US" altLang="ko-KR" sz="1800" b="1">
                <a:latin typeface="한글누리" charset="0"/>
                <a:ea typeface="한글누리" charset="0"/>
              </a:rPr>
              <a:t/>
            </a:r>
            <a:br>
              <a:rPr lang="en-US" altLang="ko-KR" sz="1800" b="1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(RDB Modeling)</a:t>
            </a:r>
            <a:endParaRPr lang="ko-KR" altLang="en-US" sz="14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DTO</a:t>
            </a:r>
            <a:r>
              <a:rPr lang="ko-KR" altLang="en-US" sz="1800" b="1">
                <a:latin typeface="한글누리" charset="0"/>
                <a:ea typeface="한글누리" charset="0"/>
              </a:rPr>
              <a:t>와 </a:t>
            </a:r>
            <a:r>
              <a:rPr lang="en-US" altLang="ko-KR" sz="1800" b="1">
                <a:latin typeface="한글누리" charset="0"/>
                <a:ea typeface="한글누리" charset="0"/>
              </a:rPr>
              <a:t>Entity </a:t>
            </a:r>
            <a:r>
              <a:rPr lang="ko-KR" altLang="en-US" sz="1800" b="1">
                <a:latin typeface="한글누리" charset="0"/>
                <a:ea typeface="한글누리" charset="0"/>
              </a:rPr>
              <a:t>구별 사용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Repository</a:t>
            </a:r>
            <a:r>
              <a:rPr lang="ko-KR" altLang="en-US" sz="1800" b="1">
                <a:latin typeface="한글누리" charset="0"/>
                <a:ea typeface="한글누리" charset="0"/>
              </a:rPr>
              <a:t> </a:t>
            </a:r>
            <a:r>
              <a:rPr lang="en-US" altLang="ko-KR" sz="1800" b="1">
                <a:latin typeface="한글누리" charset="0"/>
                <a:ea typeface="한글누리" charset="0"/>
              </a:rPr>
              <a:t>layer </a:t>
            </a:r>
            <a:r>
              <a:rPr lang="ko-KR" altLang="en-US" sz="1800" b="1">
                <a:latin typeface="한글누리" charset="0"/>
                <a:ea typeface="한글누리" charset="0"/>
              </a:rPr>
              <a:t>구성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Service</a:t>
            </a:r>
            <a:r>
              <a:rPr lang="ko-KR" altLang="en-US" sz="1800" b="1">
                <a:latin typeface="한글누리" charset="0"/>
                <a:ea typeface="한글누리" charset="0"/>
              </a:rPr>
              <a:t> </a:t>
            </a:r>
            <a:r>
              <a:rPr lang="en-US" altLang="ko-KR" sz="1800" b="1">
                <a:latin typeface="한글누리" charset="0"/>
                <a:ea typeface="한글누리" charset="0"/>
              </a:rPr>
              <a:t>layer </a:t>
            </a:r>
            <a:r>
              <a:rPr lang="ko-KR" altLang="en-US" sz="1800" b="1">
                <a:latin typeface="한글누리" charset="0"/>
                <a:ea typeface="한글누리" charset="0"/>
              </a:rPr>
              <a:t>구성 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20880000">
            <a:off x="4013200" y="3352165"/>
            <a:ext cx="8183245" cy="76898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수정이 필요한 부분</a:t>
            </a:r>
            <a:r>
              <a:rPr lang="en-US" altLang="ko-KR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!!</a:t>
            </a:r>
            <a:endParaRPr lang="ko-KR" altLang="en-US" sz="4400" b="1">
              <a:solidFill>
                <a:srgbClr val="FF0000"/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10422890" cy="10763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기간별 수행 내용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9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DD69E7-0540-4898-A4C9-3065FDF92A6F}"/>
              </a:ext>
            </a:extLst>
          </p:cNvPr>
          <p:cNvSpPr txBox="1"/>
          <p:nvPr/>
        </p:nvSpPr>
        <p:spPr>
          <a:xfrm>
            <a:off x="405765" y="947420"/>
            <a:ext cx="2118995" cy="4610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&lt; </a:t>
            </a:r>
            <a:r>
              <a:rPr lang="ko-KR" altLang="en-US" sz="2400" b="1">
                <a:latin typeface="한글누리" charset="0"/>
                <a:ea typeface="한글누리" charset="0"/>
              </a:rPr>
              <a:t>간트 차트 </a:t>
            </a:r>
            <a:r>
              <a:rPr lang="en-US" altLang="ko-KR" sz="2400" b="1">
                <a:latin typeface="한글누리" charset="0"/>
                <a:ea typeface="한글누리" charset="0"/>
              </a:rPr>
              <a:t>&gt;</a:t>
            </a:r>
            <a:endParaRPr lang="ko-KR" altLang="en-US" sz="2400" b="1">
              <a:latin typeface="한글누리" charset="0"/>
              <a:ea typeface="한글누리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E96C9F1-A3D9-476C-ACE1-76440BD607E6}"/>
              </a:ext>
            </a:extLst>
          </p:cNvPr>
          <p:cNvGrpSpPr/>
          <p:nvPr/>
        </p:nvGrpSpPr>
        <p:grpSpPr>
          <a:xfrm>
            <a:off x="693420" y="1386205"/>
            <a:ext cx="10805160" cy="4717415"/>
            <a:chOff x="693420" y="1386205"/>
            <a:chExt cx="10805160" cy="4717415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BFD2A09-87AF-4BC1-ABE9-8D22CD7BDB25}"/>
                </a:ext>
              </a:extLst>
            </p:cNvPr>
            <p:cNvSpPr/>
            <p:nvPr/>
          </p:nvSpPr>
          <p:spPr>
            <a:xfrm>
              <a:off x="9333865" y="5663565"/>
              <a:ext cx="216535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B409693-7FD8-46F9-9F2D-0B7336669E1E}"/>
                </a:ext>
              </a:extLst>
            </p:cNvPr>
            <p:cNvSpPr/>
            <p:nvPr/>
          </p:nvSpPr>
          <p:spPr>
            <a:xfrm>
              <a:off x="8994775" y="5287010"/>
              <a:ext cx="199263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34436AB-3141-44ED-B169-3A39188F7745}"/>
                </a:ext>
              </a:extLst>
            </p:cNvPr>
            <p:cNvSpPr/>
            <p:nvPr/>
          </p:nvSpPr>
          <p:spPr>
            <a:xfrm>
              <a:off x="8994775" y="4957445"/>
              <a:ext cx="1621155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777168-15F2-4B4A-92DE-2C26AED954A8}"/>
                </a:ext>
              </a:extLst>
            </p:cNvPr>
            <p:cNvSpPr/>
            <p:nvPr/>
          </p:nvSpPr>
          <p:spPr>
            <a:xfrm>
              <a:off x="5389880" y="3874770"/>
              <a:ext cx="750570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1789EBA-862B-4A58-9677-A253B6C6C8A2}"/>
                </a:ext>
              </a:extLst>
            </p:cNvPr>
            <p:cNvSpPr/>
            <p:nvPr/>
          </p:nvSpPr>
          <p:spPr>
            <a:xfrm>
              <a:off x="4316730" y="2795270"/>
              <a:ext cx="1261745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02D253C-2C8B-4973-8EDE-35520ACC394F}"/>
                </a:ext>
              </a:extLst>
            </p:cNvPr>
            <p:cNvSpPr/>
            <p:nvPr/>
          </p:nvSpPr>
          <p:spPr>
            <a:xfrm>
              <a:off x="7204710" y="4612005"/>
              <a:ext cx="244983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4B14900-A704-4ECD-9C7A-DB6589756037}"/>
                </a:ext>
              </a:extLst>
            </p:cNvPr>
            <p:cNvSpPr/>
            <p:nvPr/>
          </p:nvSpPr>
          <p:spPr>
            <a:xfrm>
              <a:off x="4316730" y="3120390"/>
              <a:ext cx="703580" cy="13652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71C6524-1AA6-44E0-A3E2-9A4921ECBCE9}"/>
                </a:ext>
              </a:extLst>
            </p:cNvPr>
            <p:cNvSpPr/>
            <p:nvPr/>
          </p:nvSpPr>
          <p:spPr>
            <a:xfrm>
              <a:off x="6120765" y="4229100"/>
              <a:ext cx="211582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E81847F-9533-4A22-8443-D58F655B1E07}"/>
                </a:ext>
              </a:extLst>
            </p:cNvPr>
            <p:cNvSpPr/>
            <p:nvPr/>
          </p:nvSpPr>
          <p:spPr>
            <a:xfrm>
              <a:off x="4554855" y="3498215"/>
              <a:ext cx="190246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4F173AE-4C7B-4EFF-8ACC-C16F7B5D21AF}"/>
                </a:ext>
              </a:extLst>
            </p:cNvPr>
            <p:cNvSpPr/>
            <p:nvPr/>
          </p:nvSpPr>
          <p:spPr>
            <a:xfrm>
              <a:off x="3390265" y="2432685"/>
              <a:ext cx="1562100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429514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717804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045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35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B4BB90-BF57-441E-913C-595B8E1BF364}"/>
                </a:ext>
              </a:extLst>
            </p:cNvPr>
            <p:cNvSpPr txBox="1"/>
            <p:nvPr/>
          </p:nvSpPr>
          <p:spPr>
            <a:xfrm>
              <a:off x="693420" y="1996440"/>
              <a:ext cx="222123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프로젝트 주제 선정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45CA4A-45BB-476F-8380-E502E464CF6A}"/>
                </a:ext>
              </a:extLst>
            </p:cNvPr>
            <p:cNvSpPr txBox="1"/>
            <p:nvPr/>
          </p:nvSpPr>
          <p:spPr>
            <a:xfrm>
              <a:off x="693420" y="3430270"/>
              <a:ext cx="202565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로그인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&amp; 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회원가입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84918C-4BDF-4B4E-A04D-06432F4A7D58}"/>
                </a:ext>
              </a:extLst>
            </p:cNvPr>
            <p:cNvSpPr txBox="1"/>
            <p:nvPr/>
          </p:nvSpPr>
          <p:spPr>
            <a:xfrm>
              <a:off x="693420" y="3789045"/>
              <a:ext cx="244221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한글누리" charset="0"/>
                  <a:ea typeface="한글누리" charset="0"/>
                </a:rPr>
                <a:t>Java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config 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로 변경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39B2FF-5022-4193-8A49-0DB415F34BCA}"/>
                </a:ext>
              </a:extLst>
            </p:cNvPr>
            <p:cNvSpPr txBox="1"/>
            <p:nvPr/>
          </p:nvSpPr>
          <p:spPr>
            <a:xfrm>
              <a:off x="693420" y="4147185"/>
              <a:ext cx="1913255" cy="522604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공지사항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&amp; 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자유게시판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C2215A-78D7-4E42-A7C5-0FC1C8870B2C}"/>
                </a:ext>
              </a:extLst>
            </p:cNvPr>
            <p:cNvSpPr txBox="1"/>
            <p:nvPr/>
          </p:nvSpPr>
          <p:spPr>
            <a:xfrm>
              <a:off x="693420" y="3072130"/>
              <a:ext cx="163322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한글누리" charset="0"/>
                  <a:ea typeface="한글누리" charset="0"/>
                </a:rPr>
                <a:t>Web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flow 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작성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7A47D4-AFCA-45BF-AE7D-B4798A905451}"/>
                </a:ext>
              </a:extLst>
            </p:cNvPr>
            <p:cNvSpPr txBox="1"/>
            <p:nvPr/>
          </p:nvSpPr>
          <p:spPr>
            <a:xfrm>
              <a:off x="3030855" y="1386840"/>
              <a:ext cx="1111250" cy="55372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1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7/4 – 7/10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105658-85E9-4341-A0CA-E255B8472665}"/>
                </a:ext>
              </a:extLst>
            </p:cNvPr>
            <p:cNvSpPr txBox="1"/>
            <p:nvPr/>
          </p:nvSpPr>
          <p:spPr>
            <a:xfrm>
              <a:off x="4467860" y="1393190"/>
              <a:ext cx="1111250" cy="55372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2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7/11 – 7/17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CCD7FD-8B63-46AE-8D1B-B9CA68081D19}"/>
                </a:ext>
              </a:extLst>
            </p:cNvPr>
            <p:cNvSpPr txBox="1"/>
            <p:nvPr/>
          </p:nvSpPr>
          <p:spPr>
            <a:xfrm>
              <a:off x="5904865" y="1390650"/>
              <a:ext cx="1111250" cy="55372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3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7/18 – 7/24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330850-0F92-497D-9D3D-A64B0D2DC975}"/>
                </a:ext>
              </a:extLst>
            </p:cNvPr>
            <p:cNvSpPr txBox="1"/>
            <p:nvPr/>
          </p:nvSpPr>
          <p:spPr>
            <a:xfrm>
              <a:off x="7341870" y="1390015"/>
              <a:ext cx="1111250" cy="55372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4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7/25 – 7/31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FD4816-4CA4-4264-8A83-F20FDEEA7184}"/>
                </a:ext>
              </a:extLst>
            </p:cNvPr>
            <p:cNvSpPr txBox="1"/>
            <p:nvPr/>
          </p:nvSpPr>
          <p:spPr>
            <a:xfrm>
              <a:off x="8778875" y="1386205"/>
              <a:ext cx="1111250" cy="55372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5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8/1 – 8/7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0C2F11-D854-4810-B460-E3E1074BBCAC}"/>
                </a:ext>
              </a:extLst>
            </p:cNvPr>
            <p:cNvSpPr txBox="1"/>
            <p:nvPr/>
          </p:nvSpPr>
          <p:spPr>
            <a:xfrm>
              <a:off x="10215245" y="1392555"/>
              <a:ext cx="1111250" cy="55372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6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8/8 – 8/14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858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CCCA7E-5740-46E1-A13D-D218FCB85024}"/>
                </a:ext>
              </a:extLst>
            </p:cNvPr>
            <p:cNvSpPr txBox="1"/>
            <p:nvPr/>
          </p:nvSpPr>
          <p:spPr>
            <a:xfrm>
              <a:off x="693420" y="2355215"/>
              <a:ext cx="222123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레이어 아키텍처 구성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98D251-FD51-420D-B001-9A52C8C57449}"/>
                </a:ext>
              </a:extLst>
            </p:cNvPr>
            <p:cNvSpPr txBox="1"/>
            <p:nvPr/>
          </p:nvSpPr>
          <p:spPr>
            <a:xfrm>
              <a:off x="693420" y="2713355"/>
              <a:ext cx="202565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한글누리" charset="0"/>
                  <a:ea typeface="한글누리" charset="0"/>
                </a:rPr>
                <a:t>ER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 다이어그램 구성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F48CD3-751A-4BA4-92BA-06EA1D0FCF09}"/>
                </a:ext>
              </a:extLst>
            </p:cNvPr>
            <p:cNvSpPr txBox="1"/>
            <p:nvPr/>
          </p:nvSpPr>
          <p:spPr>
            <a:xfrm>
              <a:off x="693420" y="4505960"/>
              <a:ext cx="1633220" cy="522604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근무 일정 신청 기능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6BC60-BE3C-4C0D-B951-57A26EE152D7}"/>
                </a:ext>
              </a:extLst>
            </p:cNvPr>
            <p:cNvSpPr txBox="1"/>
            <p:nvPr/>
          </p:nvSpPr>
          <p:spPr>
            <a:xfrm>
              <a:off x="693420" y="4864100"/>
              <a:ext cx="163322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할 일 리스트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715C76-5EA3-469D-9BD3-923C52F4CEC1}"/>
                </a:ext>
              </a:extLst>
            </p:cNvPr>
            <p:cNvSpPr txBox="1"/>
            <p:nvPr/>
          </p:nvSpPr>
          <p:spPr>
            <a:xfrm>
              <a:off x="693420" y="5222875"/>
              <a:ext cx="1633220" cy="307340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화면 구성 정리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1346ED-8B50-46D4-A7C3-D2B4D9EF504D}"/>
                </a:ext>
              </a:extLst>
            </p:cNvPr>
            <p:cNvSpPr txBox="1"/>
            <p:nvPr/>
          </p:nvSpPr>
          <p:spPr>
            <a:xfrm>
              <a:off x="693420" y="5581650"/>
              <a:ext cx="1767205" cy="522604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프로젝트 보고서 작성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D16C36-41EF-4CCA-A678-F14DDFCA3AC2}"/>
                </a:ext>
              </a:extLst>
            </p:cNvPr>
            <p:cNvSpPr/>
            <p:nvPr/>
          </p:nvSpPr>
          <p:spPr>
            <a:xfrm>
              <a:off x="2891155" y="2088515"/>
              <a:ext cx="499745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2E46163-3157-43D9-B53E-902C3E829B65}"/>
              </a:ext>
            </a:extLst>
          </p:cNvPr>
          <p:cNvSpPr txBox="1"/>
          <p:nvPr/>
        </p:nvSpPr>
        <p:spPr>
          <a:xfrm>
            <a:off x="7498715" y="942340"/>
            <a:ext cx="4320540" cy="61531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프로젝트 기간 </a:t>
            </a:r>
            <a:r>
              <a:rPr lang="en-US" altLang="ko-KR" sz="1800" b="1">
                <a:latin typeface="한글누리" charset="0"/>
                <a:ea typeface="한글누리" charset="0"/>
              </a:rPr>
              <a:t>: </a:t>
            </a:r>
            <a:r>
              <a:rPr lang="en-US" altLang="ko-KR" sz="1600" b="1">
                <a:latin typeface="한글누리" charset="0"/>
                <a:ea typeface="한글누리" charset="0"/>
              </a:rPr>
              <a:t>2019.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07.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04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–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2019.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08.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14</a:t>
            </a:r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9E9AFDA-FD75-4CDF-B9EF-A7C24737485E}"/>
              </a:ext>
            </a:extLst>
          </p:cNvPr>
          <p:cNvGrpSpPr/>
          <p:nvPr/>
        </p:nvGrpSpPr>
        <p:grpSpPr>
          <a:xfrm>
            <a:off x="508635" y="1411605"/>
            <a:ext cx="1915795" cy="521970"/>
            <a:chOff x="508635" y="1411605"/>
            <a:chExt cx="1915795" cy="5219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3F5DF52-797B-4D8C-9E37-42262720F7B3}"/>
                </a:ext>
              </a:extLst>
            </p:cNvPr>
            <p:cNvSpPr txBox="1"/>
            <p:nvPr/>
          </p:nvSpPr>
          <p:spPr>
            <a:xfrm>
              <a:off x="508635" y="1411605"/>
              <a:ext cx="1913255" cy="522604"/>
            </a:xfrm>
            <a:prstGeom prst="rect">
              <a:avLst/>
            </a:prstGeom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프로젝트 설정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: 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프로젝트 기능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: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93AC48-B589-478D-9148-A797BB06F241}"/>
                </a:ext>
              </a:extLst>
            </p:cNvPr>
            <p:cNvSpPr/>
            <p:nvPr/>
          </p:nvSpPr>
          <p:spPr>
            <a:xfrm>
              <a:off x="1922780" y="1488440"/>
              <a:ext cx="499745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7A299F5-3996-46CC-8F50-991192080031}"/>
                </a:ext>
              </a:extLst>
            </p:cNvPr>
            <p:cNvSpPr/>
            <p:nvPr/>
          </p:nvSpPr>
          <p:spPr>
            <a:xfrm>
              <a:off x="1925320" y="1722755"/>
              <a:ext cx="499745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203</Paragraphs>
  <Words>837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Kwon Ethan</dc:creator>
  <cp:lastModifiedBy>종 환</cp:lastModifiedBy>
  <dc:title>PowerPoint 프레젠테이션</dc:title>
  <dcterms:modified xsi:type="dcterms:W3CDTF">2019-08-11T17:07:57Z</dcterms:modified>
</cp:coreProperties>
</file>